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embeddedFontLst>
    <p:embeddedFont>
      <p:font typeface="Lato" panose="020F0502020204030203" pitchFamily="34" charset="0"/>
      <p:regular r:id="rId13"/>
      <p:bold r:id="rId14"/>
      <p:italic r:id="rId15"/>
      <p:boldItalic r:id="rId16"/>
    </p:embeddedFont>
    <p:embeddedFont>
      <p:font typeface="Nunito" pitchFamily="2" charset="0"/>
      <p:regular r:id="rId17"/>
      <p:bold r:id="rId18"/>
      <p:italic r:id="rId19"/>
      <p:boldItalic r:id="rId20"/>
    </p:embeddedFont>
    <p:embeddedFont>
      <p:font typeface="Raleway"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203" d="100"/>
          <a:sy n="203" d="100"/>
        </p:scale>
        <p:origin x="580" y="11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6bc5fdd651_0_3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6bc5fdd651_0_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26bc5fdd651_0_7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26bc5fdd651_0_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6bc5fdd651_0_8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6bc5fdd651_0_8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6bc5fdd651_0_8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6bc5fdd651_0_8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26bc5fdd651_0_8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26bc5fdd651_0_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26bc5fdd651_0_8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26bc5fdd651_0_8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image" Target="../media/image5.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825" y="1312075"/>
            <a:ext cx="7528500" cy="187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2800" b="1"/>
              <a:t>Visual Analys</a:t>
            </a:r>
            <a:r>
              <a:rPr lang="en" sz="2800"/>
              <a:t>e</a:t>
            </a:r>
            <a:r>
              <a:rPr lang="en" sz="2800" b="1"/>
              <a:t>s of Meta-Kaggle Data to Uncover Trends in the Data Science Landscape</a:t>
            </a:r>
            <a:endParaRPr sz="2800"/>
          </a:p>
        </p:txBody>
      </p:sp>
      <p:sp>
        <p:nvSpPr>
          <p:cNvPr id="87" name="Google Shape;87;p13"/>
          <p:cNvSpPr txBox="1">
            <a:spLocks noGrp="1"/>
          </p:cNvSpPr>
          <p:nvPr>
            <p:ph type="subTitle" idx="1"/>
          </p:nvPr>
        </p:nvSpPr>
        <p:spPr>
          <a:xfrm>
            <a:off x="729825" y="2933854"/>
            <a:ext cx="4242600" cy="1956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000" b="1"/>
              <a:t>ENGR-E583: Client Project</a:t>
            </a:r>
            <a:endParaRPr sz="2000" b="1"/>
          </a:p>
          <a:p>
            <a:pPr marL="0" lvl="0" indent="0" algn="l" rtl="0">
              <a:spcBef>
                <a:spcPts val="0"/>
              </a:spcBef>
              <a:spcAft>
                <a:spcPts val="0"/>
              </a:spcAft>
              <a:buNone/>
            </a:pPr>
            <a:r>
              <a:rPr lang="en"/>
              <a:t>Yeon-Soo Chung (Team Leader)</a:t>
            </a:r>
            <a:endParaRPr/>
          </a:p>
          <a:p>
            <a:pPr marL="0" lvl="0" indent="0" algn="l" rtl="0">
              <a:spcBef>
                <a:spcPts val="0"/>
              </a:spcBef>
              <a:spcAft>
                <a:spcPts val="0"/>
              </a:spcAft>
              <a:buNone/>
            </a:pPr>
            <a:r>
              <a:rPr lang="en"/>
              <a:t>Kabir Chaturvedi</a:t>
            </a:r>
            <a:endParaRPr/>
          </a:p>
          <a:p>
            <a:pPr marL="0" lvl="0" indent="0" algn="l" rtl="0">
              <a:spcBef>
                <a:spcPts val="0"/>
              </a:spcBef>
              <a:spcAft>
                <a:spcPts val="0"/>
              </a:spcAft>
              <a:buNone/>
            </a:pPr>
            <a:r>
              <a:rPr lang="en"/>
              <a:t>Bhoomika Pathapati</a:t>
            </a:r>
            <a:endParaRPr/>
          </a:p>
          <a:p>
            <a:pPr marL="0" lvl="0" indent="0" algn="l" rtl="0">
              <a:spcBef>
                <a:spcPts val="0"/>
              </a:spcBef>
              <a:spcAft>
                <a:spcPts val="0"/>
              </a:spcAft>
              <a:buNone/>
            </a:pPr>
            <a:r>
              <a:rPr lang="en"/>
              <a:t>Monisha Patro</a:t>
            </a:r>
            <a:endParaRPr/>
          </a:p>
          <a:p>
            <a:pPr marL="0" lvl="0" indent="0" algn="l" rtl="0">
              <a:spcBef>
                <a:spcPts val="0"/>
              </a:spcBef>
              <a:spcAft>
                <a:spcPts val="0"/>
              </a:spcAft>
              <a:buNone/>
            </a:pPr>
            <a:r>
              <a:rPr lang="en"/>
              <a:t>Ishika Thakur</a:t>
            </a:r>
            <a:endParaRPr/>
          </a:p>
        </p:txBody>
      </p:sp>
      <p:pic>
        <p:nvPicPr>
          <p:cNvPr id="4" name="Audio 3">
            <a:hlinkClick r:id="" action="ppaction://media"/>
            <a:extLst>
              <a:ext uri="{FF2B5EF4-FFF2-40B4-BE49-F238E27FC236}">
                <a16:creationId xmlns:a16="http://schemas.microsoft.com/office/drawing/2014/main" id="{F096F3F3-0D0E-49DF-A40F-42EC76E451F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4156"/>
    </mc:Choice>
    <mc:Fallback>
      <p:transition spd="slow" advTm="241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2964" x="6761163" y="3429000"/>
          <p14:tracePt t="2980" x="6754813" y="3416300"/>
          <p14:tracePt t="2988" x="6754813" y="3409950"/>
          <p14:tracePt t="2996" x="6754813" y="3397250"/>
          <p14:tracePt t="22127" x="6754813" y="3384550"/>
          <p14:tracePt t="22132" x="6767513" y="3378200"/>
          <p14:tracePt t="22140" x="6780213" y="3365500"/>
          <p14:tracePt t="22154" x="6818313" y="3352800"/>
          <p14:tracePt t="22156" x="6862763" y="3333750"/>
          <p14:tracePt t="22188" x="7156450" y="3276600"/>
          <p14:tracePt t="22221" x="7397750" y="3225800"/>
          <p14:tracePt t="22254" x="7512050" y="3192463"/>
          <p14:tracePt t="22288" x="7558088" y="3167063"/>
          <p14:tracePt t="22321" x="7615238" y="3141663"/>
          <p14:tracePt t="22354" x="7704138" y="3128963"/>
          <p14:tracePt t="22388" x="7843838" y="3128963"/>
          <p14:tracePt t="22421" x="7920038" y="3128963"/>
          <p14:tracePt t="22454" x="7970838" y="3128963"/>
          <p14:tracePt t="22487" x="8054975" y="3122613"/>
          <p14:tracePt t="22521" x="8232775" y="3122613"/>
          <p14:tracePt t="22554" x="8507413" y="3103563"/>
          <p14:tracePt t="22588" x="8824913" y="3021013"/>
          <p14:tracePt t="22621" x="8978900" y="2957513"/>
          <p14:tracePt t="22654" x="9099550" y="2919413"/>
        </p14:tracePtLst>
      </p14:laserTrace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4BFFA-3ED7-6A02-0CFF-EFB414A9B218}"/>
              </a:ext>
            </a:extLst>
          </p:cNvPr>
          <p:cNvSpPr>
            <a:spLocks noGrp="1"/>
          </p:cNvSpPr>
          <p:nvPr>
            <p:ph type="title"/>
          </p:nvPr>
        </p:nvSpPr>
        <p:spPr>
          <a:xfrm>
            <a:off x="727650" y="592936"/>
            <a:ext cx="7688700" cy="535200"/>
          </a:xfrm>
        </p:spPr>
        <p:txBody>
          <a:bodyPr>
            <a:normAutofit fontScale="90000"/>
          </a:bodyPr>
          <a:lstStyle/>
          <a:p>
            <a:r>
              <a:rPr lang="en-US" dirty="0"/>
              <a:t>Next Steps</a:t>
            </a:r>
          </a:p>
        </p:txBody>
      </p:sp>
      <p:sp>
        <p:nvSpPr>
          <p:cNvPr id="3" name="Text Placeholder 2">
            <a:extLst>
              <a:ext uri="{FF2B5EF4-FFF2-40B4-BE49-F238E27FC236}">
                <a16:creationId xmlns:a16="http://schemas.microsoft.com/office/drawing/2014/main" id="{E0C74139-B1B9-93B3-5422-AADF4424293A}"/>
              </a:ext>
            </a:extLst>
          </p:cNvPr>
          <p:cNvSpPr>
            <a:spLocks noGrp="1"/>
          </p:cNvSpPr>
          <p:nvPr>
            <p:ph type="body" idx="1"/>
          </p:nvPr>
        </p:nvSpPr>
        <p:spPr>
          <a:xfrm>
            <a:off x="729450" y="1444171"/>
            <a:ext cx="7688700" cy="3287486"/>
          </a:xfrm>
        </p:spPr>
        <p:txBody>
          <a:bodyPr/>
          <a:lstStyle/>
          <a:p>
            <a:r>
              <a:rPr lang="en-US" dirty="0"/>
              <a:t>Create temporal visualizations of trending data science packages (e.g., </a:t>
            </a:r>
            <a:r>
              <a:rPr lang="en-US" dirty="0" err="1"/>
              <a:t>plotly</a:t>
            </a:r>
            <a:r>
              <a:rPr lang="en-US" dirty="0"/>
              <a:t>, </a:t>
            </a:r>
            <a:r>
              <a:rPr lang="en-US" dirty="0" err="1"/>
              <a:t>xgboost</a:t>
            </a:r>
            <a:r>
              <a:rPr lang="en-US" dirty="0"/>
              <a:t>, cv2, </a:t>
            </a:r>
            <a:r>
              <a:rPr lang="en-US" dirty="0" err="1"/>
              <a:t>nltk</a:t>
            </a:r>
            <a:r>
              <a:rPr lang="en-US" dirty="0"/>
              <a:t>, PIL, </a:t>
            </a:r>
            <a:r>
              <a:rPr lang="en-US" dirty="0" err="1"/>
              <a:t>randomForest</a:t>
            </a:r>
            <a:r>
              <a:rPr lang="en-US" dirty="0"/>
              <a:t>, etc.) and techniques (e.g., feature engineering, NLP, random forest, computer vision, decision tree, time series analysis, etc.). We are interested in exploring how their usages have evolved over the years via kernel tag counts, forum post mentions, and any other means we can think of.</a:t>
            </a:r>
          </a:p>
          <a:p>
            <a:r>
              <a:rPr lang="en-US" dirty="0"/>
              <a:t>So far, our attempts at creating scatterplots to reveal interesting correlations between variables have been unsuccessful. These visualizations have resulted in uninteresting trends or none at all, but we hope to find some new insights this way.</a:t>
            </a:r>
          </a:p>
          <a:p>
            <a:r>
              <a:rPr lang="en-US" dirty="0"/>
              <a:t>Uncovering trends via visualizations is an iterative process.</a:t>
            </a:r>
          </a:p>
          <a:p>
            <a:endParaRPr lang="en-US" dirty="0"/>
          </a:p>
          <a:p>
            <a:endParaRPr lang="en-US" dirty="0"/>
          </a:p>
        </p:txBody>
      </p:sp>
      <p:pic>
        <p:nvPicPr>
          <p:cNvPr id="6" name="Audio 5">
            <a:hlinkClick r:id="" action="ppaction://media"/>
            <a:extLst>
              <a:ext uri="{FF2B5EF4-FFF2-40B4-BE49-F238E27FC236}">
                <a16:creationId xmlns:a16="http://schemas.microsoft.com/office/drawing/2014/main" id="{8A26B2AA-D283-FBBB-C8ED-3987EB783705}"/>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2531197599"/>
      </p:ext>
    </p:extLst>
  </p:cSld>
  <p:clrMapOvr>
    <a:masterClrMapping/>
  </p:clrMapOvr>
  <mc:AlternateContent xmlns:mc="http://schemas.openxmlformats.org/markup-compatibility/2006">
    <mc:Choice xmlns:p14="http://schemas.microsoft.com/office/powerpoint/2010/main" Requires="p14">
      <p:transition spd="slow" p14:dur="2000" advTm="48209"/>
    </mc:Choice>
    <mc:Fallback>
      <p:transition spd="slow" advTm="482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197" x="338138" y="1924050"/>
          <p14:tracePt t="240" x="509588" y="2020888"/>
          <p14:tracePt t="278" x="681038" y="2078038"/>
          <p14:tracePt t="410" x="688975" y="2078038"/>
          <p14:tracePt t="442" x="681038" y="2078038"/>
          <p14:tracePt t="450" x="674688" y="2078038"/>
          <p14:tracePt t="466" x="668338" y="2078038"/>
          <p14:tracePt t="497" x="661988" y="2078038"/>
          <p14:tracePt t="881" x="655638" y="2078038"/>
          <p14:tracePt t="900" x="649288" y="2078038"/>
          <p14:tracePt t="917" x="642938" y="2078038"/>
          <p14:tracePt t="1036" x="642938" y="2084388"/>
          <p14:tracePt t="1052" x="642938" y="2090738"/>
          <p14:tracePt t="1066" x="649288" y="2097088"/>
          <p14:tracePt t="1081" x="655638" y="2097088"/>
          <p14:tracePt t="2004" x="655638" y="2103438"/>
          <p14:tracePt t="23155" x="655638" y="2109788"/>
          <p14:tracePt t="23174" x="655638" y="2128838"/>
          <p14:tracePt t="23185" x="655638" y="2147888"/>
          <p14:tracePt t="23206" x="655638" y="2262188"/>
          <p14:tracePt t="23224" x="661988" y="2319338"/>
          <p14:tracePt t="23227" x="668338" y="2344738"/>
          <p14:tracePt t="23254" x="668338" y="2409825"/>
          <p14:tracePt t="23288" x="661988" y="2511425"/>
          <p14:tracePt t="23321" x="642938" y="2587625"/>
          <p14:tracePt t="23354" x="642938" y="2651125"/>
          <p14:tracePt t="23388" x="630238" y="2798763"/>
          <p14:tracePt t="23421" x="623888" y="2906713"/>
          <p14:tracePt t="23454" x="623888" y="2925763"/>
          <p14:tracePt t="23554" x="623888" y="2932113"/>
          <p14:tracePt t="23572" x="623888" y="2938463"/>
          <p14:tracePt t="23583" x="623888" y="2957513"/>
          <p14:tracePt t="23592" x="623888" y="2970213"/>
          <p14:tracePt t="23620" x="617538" y="3040063"/>
          <p14:tracePt t="23653" x="611188" y="3078163"/>
          <p14:tracePt t="23686" x="611188" y="3148013"/>
          <p14:tracePt t="23720" x="611188" y="3211513"/>
          <p14:tracePt t="23722" x="611188" y="3219450"/>
          <p14:tracePt t="39547" x="611188" y="3225800"/>
          <p14:tracePt t="39556" x="611188" y="3238500"/>
          <p14:tracePt t="39566" x="611188" y="3244850"/>
          <p14:tracePt t="39582" x="617538" y="3282950"/>
          <p14:tracePt t="39585" x="623888" y="3302000"/>
          <p14:tracePt t="39597" x="623888" y="3314700"/>
          <p14:tracePt t="39630" x="630238" y="3397250"/>
          <p14:tracePt t="39664" x="636588" y="3492500"/>
          <p14:tracePt t="39697" x="636588" y="3568700"/>
          <p14:tracePt t="39699" x="636588" y="3587750"/>
          <p14:tracePt t="39730" x="630238" y="3625850"/>
          <p14:tracePt t="39764" x="623888" y="3646488"/>
          <p14:tracePt t="39797" x="611188" y="3678238"/>
          <p14:tracePt t="39830" x="598488" y="3716338"/>
          <p14:tracePt t="39863" x="573088" y="3767138"/>
          <p14:tracePt t="39897" x="534988" y="3798888"/>
          <p14:tracePt t="39899" x="534988" y="3805238"/>
          <p14:tracePt t="39929" x="490538" y="3811588"/>
          <p14:tracePt t="39962" x="452438" y="3817938"/>
          <p14:tracePt t="39995" x="439738" y="3817938"/>
          <p14:tracePt t="46779" x="439738" y="3824288"/>
          <p14:tracePt t="46787" x="439738" y="3830638"/>
          <p14:tracePt t="46796" x="439738" y="3836988"/>
          <p14:tracePt t="46813" x="446088" y="3836988"/>
          <p14:tracePt t="46843" x="503238" y="3862388"/>
          <p14:tracePt t="46877" x="708025" y="3919538"/>
          <p14:tracePt t="46910" x="1192213" y="3970338"/>
          <p14:tracePt t="46944" x="2128838" y="3983038"/>
          <p14:tracePt t="46977" x="3141663" y="4027488"/>
          <p14:tracePt t="47010" x="3427413" y="3919538"/>
          <p14:tracePt t="47046" x="3460750" y="3716338"/>
          <p14:tracePt t="47079" x="3262313" y="3314700"/>
          <p14:tracePt t="47113" x="3090863" y="2900363"/>
          <p14:tracePt t="47117" x="3065463" y="2824163"/>
          <p14:tracePt t="47147" x="2943225" y="2543175"/>
          <p14:tracePt t="47180" x="2784475" y="2262188"/>
          <p14:tracePt t="47213" x="2682875" y="2122488"/>
          <p14:tracePt t="47247" x="2593975" y="1911350"/>
          <p14:tracePt t="47280" x="2338388" y="1651000"/>
          <p14:tracePt t="47314" x="2097088" y="1395413"/>
          <p14:tracePt t="47320" x="2032000" y="1287463"/>
          <p14:tracePt t="47347" x="1592263" y="803275"/>
          <p14:tracePt t="47381" x="1370013" y="611188"/>
          <p14:tracePt t="47413" x="1230313" y="515938"/>
          <p14:tracePt t="47446" x="917575" y="376238"/>
          <p14:tracePt t="47480" x="515938" y="177800"/>
          <p14:tracePt t="47513" x="171450" y="19050"/>
        </p14:tracePtLst>
      </p14:laserTrace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7650" y="5340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Most Popular Competitions</a:t>
            </a:r>
            <a:endParaRPr/>
          </a:p>
        </p:txBody>
      </p:sp>
      <p:pic>
        <p:nvPicPr>
          <p:cNvPr id="93" name="Google Shape;93;p14"/>
          <p:cNvPicPr preferRelativeResize="0"/>
          <p:nvPr/>
        </p:nvPicPr>
        <p:blipFill>
          <a:blip r:embed="rId5">
            <a:alphaModFix/>
          </a:blip>
          <a:stretch>
            <a:fillRect/>
          </a:stretch>
        </p:blipFill>
        <p:spPr>
          <a:xfrm>
            <a:off x="417250" y="1530800"/>
            <a:ext cx="3844175" cy="2381250"/>
          </a:xfrm>
          <a:prstGeom prst="rect">
            <a:avLst/>
          </a:prstGeom>
          <a:noFill/>
          <a:ln>
            <a:noFill/>
          </a:ln>
        </p:spPr>
      </p:pic>
      <p:sp>
        <p:nvSpPr>
          <p:cNvPr id="94" name="Google Shape;94;p14"/>
          <p:cNvSpPr txBox="1"/>
          <p:nvPr/>
        </p:nvSpPr>
        <p:spPr>
          <a:xfrm>
            <a:off x="4529675" y="1454600"/>
            <a:ext cx="3583200" cy="2441100"/>
          </a:xfrm>
          <a:prstGeom prst="rect">
            <a:avLst/>
          </a:prstGeom>
          <a:noFill/>
          <a:ln>
            <a:noFill/>
          </a:ln>
        </p:spPr>
        <p:txBody>
          <a:bodyPr spcFirstLastPara="1" wrap="square" lIns="57150" tIns="91425" rIns="91425" bIns="91425" anchor="t" anchorCtr="0">
            <a:noAutofit/>
          </a:bodyPr>
          <a:lstStyle/>
          <a:p>
            <a:pPr marL="228600" lvl="0" indent="-196850" algn="l" rtl="0">
              <a:spcBef>
                <a:spcPts val="0"/>
              </a:spcBef>
              <a:spcAft>
                <a:spcPts val="0"/>
              </a:spcAft>
              <a:buClr>
                <a:schemeClr val="dk2"/>
              </a:buClr>
              <a:buSzPts val="1300"/>
              <a:buFont typeface="Nunito"/>
              <a:buChar char="●"/>
            </a:pPr>
            <a:r>
              <a:rPr lang="en" sz="1300" dirty="0">
                <a:solidFill>
                  <a:schemeClr val="dk2"/>
                </a:solidFill>
                <a:latin typeface="Nunito"/>
                <a:ea typeface="Nunito"/>
                <a:cs typeface="Nunito"/>
                <a:sym typeface="Nunito"/>
              </a:rPr>
              <a:t>These quantities are submissions made to competitions during their open dates (before deadlines).</a:t>
            </a:r>
            <a:endParaRPr sz="1300" dirty="0">
              <a:solidFill>
                <a:schemeClr val="dk2"/>
              </a:solidFill>
              <a:latin typeface="Nunito"/>
              <a:ea typeface="Nunito"/>
              <a:cs typeface="Nunito"/>
              <a:sym typeface="Nunito"/>
            </a:endParaRPr>
          </a:p>
          <a:p>
            <a:pPr marL="228600" lvl="0" indent="-196850" algn="l" rtl="0">
              <a:spcBef>
                <a:spcPts val="0"/>
              </a:spcBef>
              <a:spcAft>
                <a:spcPts val="0"/>
              </a:spcAft>
              <a:buClr>
                <a:schemeClr val="dk2"/>
              </a:buClr>
              <a:buSzPts val="1300"/>
              <a:buFont typeface="Nunito"/>
              <a:buChar char="●"/>
            </a:pPr>
            <a:r>
              <a:rPr lang="en" sz="1300" dirty="0">
                <a:solidFill>
                  <a:schemeClr val="dk2"/>
                </a:solidFill>
                <a:latin typeface="Nunito"/>
                <a:ea typeface="Nunito"/>
                <a:cs typeface="Nunito"/>
                <a:sym typeface="Nunito"/>
              </a:rPr>
              <a:t>Number of submissions will depend on factors such as when competition occurred, prize money, level of difficulty, and submission limits.</a:t>
            </a:r>
            <a:endParaRPr sz="1300" dirty="0">
              <a:solidFill>
                <a:schemeClr val="dk2"/>
              </a:solidFill>
              <a:latin typeface="Nunito"/>
              <a:ea typeface="Nunito"/>
              <a:cs typeface="Nunito"/>
              <a:sym typeface="Nunito"/>
            </a:endParaRPr>
          </a:p>
          <a:p>
            <a:pPr marL="228600" lvl="0" indent="-196850" algn="l" rtl="0">
              <a:spcBef>
                <a:spcPts val="0"/>
              </a:spcBef>
              <a:spcAft>
                <a:spcPts val="0"/>
              </a:spcAft>
              <a:buClr>
                <a:schemeClr val="dk2"/>
              </a:buClr>
              <a:buSzPts val="1300"/>
              <a:buFont typeface="Nunito"/>
              <a:buChar char="●"/>
            </a:pPr>
            <a:r>
              <a:rPr lang="en" sz="1300" dirty="0">
                <a:solidFill>
                  <a:schemeClr val="dk2"/>
                </a:solidFill>
                <a:latin typeface="Nunito"/>
                <a:ea typeface="Nunito"/>
                <a:cs typeface="Nunito"/>
                <a:sym typeface="Nunito"/>
              </a:rPr>
              <a:t>How do these numbers vary over time?</a:t>
            </a:r>
            <a:endParaRPr sz="1300" dirty="0">
              <a:solidFill>
                <a:schemeClr val="dk2"/>
              </a:solidFill>
              <a:latin typeface="Nunito"/>
              <a:ea typeface="Nunito"/>
              <a:cs typeface="Nunito"/>
              <a:sym typeface="Nunito"/>
            </a:endParaRPr>
          </a:p>
        </p:txBody>
      </p:sp>
      <p:pic>
        <p:nvPicPr>
          <p:cNvPr id="6" name="Audio 5">
            <a:hlinkClick r:id="" action="ppaction://media"/>
            <a:extLst>
              <a:ext uri="{FF2B5EF4-FFF2-40B4-BE49-F238E27FC236}">
                <a16:creationId xmlns:a16="http://schemas.microsoft.com/office/drawing/2014/main" id="{4A495CD4-717C-AF4C-5962-2C6BD5E18E3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4395"/>
    </mc:Choice>
    <mc:Fallback>
      <p:transition spd="slow" advTm="143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13380" x="7085013" y="911225"/>
          <p14:tracePt t="13389" x="7078663" y="911225"/>
          <p14:tracePt t="13400" x="7072313" y="911225"/>
          <p14:tracePt t="13427" x="6869113" y="854075"/>
          <p14:tracePt t="13461" x="6626225" y="701675"/>
          <p14:tracePt t="13494" x="6543675" y="496888"/>
          <p14:tracePt t="13524" x="6454775" y="280988"/>
          <p14:tracePt t="13557" x="5748338" y="12700"/>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5"/>
          <p:cNvSpPr txBox="1">
            <a:spLocks noGrp="1"/>
          </p:cNvSpPr>
          <p:nvPr>
            <p:ph type="title"/>
          </p:nvPr>
        </p:nvSpPr>
        <p:spPr>
          <a:xfrm>
            <a:off x="733775" y="18952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Competition Submissions by Year and by Pre/Post-Deadline</a:t>
            </a:r>
            <a:endParaRPr/>
          </a:p>
        </p:txBody>
      </p:sp>
      <p:sp>
        <p:nvSpPr>
          <p:cNvPr id="100" name="Google Shape;100;p15"/>
          <p:cNvSpPr txBox="1">
            <a:spLocks noGrp="1"/>
          </p:cNvSpPr>
          <p:nvPr>
            <p:ph type="body" idx="1"/>
          </p:nvPr>
        </p:nvSpPr>
        <p:spPr>
          <a:xfrm>
            <a:off x="3999900" y="3242150"/>
            <a:ext cx="4647300" cy="1901400"/>
          </a:xfrm>
          <a:prstGeom prst="rect">
            <a:avLst/>
          </a:prstGeom>
        </p:spPr>
        <p:txBody>
          <a:bodyPr spcFirstLastPara="1" wrap="square" lIns="91425" tIns="91425" rIns="91425" bIns="91425" anchor="t" anchorCtr="0">
            <a:normAutofit fontScale="85000" lnSpcReduction="10000"/>
          </a:bodyPr>
          <a:lstStyle/>
          <a:p>
            <a:pPr marL="228600" lvl="0" indent="-190658" algn="l" rtl="0">
              <a:spcBef>
                <a:spcPts val="0"/>
              </a:spcBef>
              <a:spcAft>
                <a:spcPts val="0"/>
              </a:spcAft>
              <a:buSzPct val="100000"/>
              <a:buChar char="●"/>
            </a:pPr>
            <a:r>
              <a:rPr lang="en"/>
              <a:t>Top left and top right: Submission quantities are broken down into pre- and post-deadline submission. Small decrease in pre-deadline submissions is offset by small increase in post-deadline submissions, resulting in plateau of overall submissions since 2019.</a:t>
            </a:r>
            <a:endParaRPr/>
          </a:p>
          <a:p>
            <a:pPr marL="228600" lvl="0" indent="-190658" algn="l" rtl="0">
              <a:spcBef>
                <a:spcPts val="0"/>
              </a:spcBef>
              <a:spcAft>
                <a:spcPts val="0"/>
              </a:spcAft>
              <a:buSzPct val="100000"/>
              <a:buChar char="●"/>
            </a:pPr>
            <a:r>
              <a:rPr lang="en"/>
              <a:t>Lower plot: the number of new competitions created each year. There is a sharp decrease since 2021, but the trends in the upper plots do not decrease accordingly. This suggests an explosion of interest in Kaggle and data science in recent years.</a:t>
            </a:r>
            <a:endParaRPr/>
          </a:p>
        </p:txBody>
      </p:sp>
      <p:pic>
        <p:nvPicPr>
          <p:cNvPr id="101" name="Google Shape;101;p15"/>
          <p:cNvPicPr preferRelativeResize="0"/>
          <p:nvPr/>
        </p:nvPicPr>
        <p:blipFill>
          <a:blip r:embed="rId5">
            <a:alphaModFix/>
          </a:blip>
          <a:stretch>
            <a:fillRect/>
          </a:stretch>
        </p:blipFill>
        <p:spPr>
          <a:xfrm>
            <a:off x="760325" y="1036425"/>
            <a:ext cx="2946276" cy="2088900"/>
          </a:xfrm>
          <a:prstGeom prst="rect">
            <a:avLst/>
          </a:prstGeom>
          <a:noFill/>
          <a:ln>
            <a:noFill/>
          </a:ln>
        </p:spPr>
      </p:pic>
      <p:pic>
        <p:nvPicPr>
          <p:cNvPr id="102" name="Google Shape;102;p15"/>
          <p:cNvPicPr preferRelativeResize="0"/>
          <p:nvPr/>
        </p:nvPicPr>
        <p:blipFill>
          <a:blip r:embed="rId6">
            <a:alphaModFix/>
          </a:blip>
          <a:stretch>
            <a:fillRect/>
          </a:stretch>
        </p:blipFill>
        <p:spPr>
          <a:xfrm>
            <a:off x="5252600" y="960050"/>
            <a:ext cx="3160001" cy="2246125"/>
          </a:xfrm>
          <a:prstGeom prst="rect">
            <a:avLst/>
          </a:prstGeom>
          <a:noFill/>
          <a:ln>
            <a:noFill/>
          </a:ln>
        </p:spPr>
      </p:pic>
      <p:sp>
        <p:nvSpPr>
          <p:cNvPr id="103" name="Google Shape;103;p15"/>
          <p:cNvSpPr/>
          <p:nvPr/>
        </p:nvSpPr>
        <p:spPr>
          <a:xfrm>
            <a:off x="3899550" y="2017113"/>
            <a:ext cx="1160100" cy="1320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unito"/>
              <a:ea typeface="Nunito"/>
              <a:cs typeface="Nunito"/>
              <a:sym typeface="Nunito"/>
            </a:endParaRPr>
          </a:p>
        </p:txBody>
      </p:sp>
      <p:sp>
        <p:nvSpPr>
          <p:cNvPr id="104" name="Google Shape;104;p15"/>
          <p:cNvSpPr txBox="1"/>
          <p:nvPr/>
        </p:nvSpPr>
        <p:spPr>
          <a:xfrm>
            <a:off x="3920400" y="1504550"/>
            <a:ext cx="1118400" cy="58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solidFill>
                  <a:schemeClr val="dk2"/>
                </a:solidFill>
                <a:latin typeface="Nunito"/>
                <a:ea typeface="Nunito"/>
                <a:cs typeface="Nunito"/>
                <a:sym typeface="Nunito"/>
              </a:rPr>
              <a:t>Break down by pre and post-deadline</a:t>
            </a:r>
            <a:endParaRPr sz="900">
              <a:solidFill>
                <a:schemeClr val="dk2"/>
              </a:solidFill>
              <a:latin typeface="Nunito"/>
              <a:ea typeface="Nunito"/>
              <a:cs typeface="Nunito"/>
              <a:sym typeface="Nunito"/>
            </a:endParaRPr>
          </a:p>
        </p:txBody>
      </p:sp>
      <p:pic>
        <p:nvPicPr>
          <p:cNvPr id="105" name="Google Shape;105;p15"/>
          <p:cNvPicPr preferRelativeResize="0"/>
          <p:nvPr/>
        </p:nvPicPr>
        <p:blipFill>
          <a:blip r:embed="rId7">
            <a:alphaModFix/>
          </a:blip>
          <a:stretch>
            <a:fillRect/>
          </a:stretch>
        </p:blipFill>
        <p:spPr>
          <a:xfrm>
            <a:off x="802850" y="3168000"/>
            <a:ext cx="2905564" cy="1941975"/>
          </a:xfrm>
          <a:prstGeom prst="rect">
            <a:avLst/>
          </a:prstGeom>
          <a:noFill/>
          <a:ln>
            <a:noFill/>
          </a:ln>
        </p:spPr>
      </p:pic>
      <p:pic>
        <p:nvPicPr>
          <p:cNvPr id="4" name="Audio 3">
            <a:hlinkClick r:id="" action="ppaction://media"/>
            <a:extLst>
              <a:ext uri="{FF2B5EF4-FFF2-40B4-BE49-F238E27FC236}">
                <a16:creationId xmlns:a16="http://schemas.microsoft.com/office/drawing/2014/main" id="{49A69478-85C9-C53B-D49C-23CA872DC940}"/>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7451"/>
    </mc:Choice>
    <mc:Fallback>
      <p:transition spd="slow" advTm="274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862" x="2058988" y="1452563"/>
          <p14:tracePt t="878" x="2051050" y="1452563"/>
          <p14:tracePt t="899" x="2044700" y="1452563"/>
          <p14:tracePt t="929" x="2032000" y="1465263"/>
          <p14:tracePt t="961" x="1974850" y="1490663"/>
          <p14:tracePt t="996" x="1911350" y="1536700"/>
          <p14:tracePt t="1036" x="1905000" y="1543050"/>
          <p14:tracePt t="1062" x="1905000" y="1549400"/>
          <p14:tracePt t="1096" x="1905000" y="1555750"/>
          <p14:tracePt t="1129" x="1905000" y="1562100"/>
          <p14:tracePt t="1163" x="1974850" y="1562100"/>
          <p14:tracePt t="1165" x="2019300" y="1562100"/>
          <p14:tracePt t="1196" x="2293938" y="1536700"/>
          <p14:tracePt t="1229" x="2701925" y="1530350"/>
          <p14:tracePt t="1262" x="2930525" y="1530350"/>
          <p14:tracePt t="1296" x="3001963" y="1543050"/>
          <p14:tracePt t="1328" x="3078163" y="1543050"/>
          <p14:tracePt t="1362" x="3167063" y="1543050"/>
          <p14:tracePt t="1365" x="3186113" y="1543050"/>
          <p14:tracePt t="1399" x="3230563" y="1530350"/>
          <p14:tracePt t="1433" x="3255963" y="1517650"/>
          <p14:tracePt t="1466" x="3313113" y="1497013"/>
          <p14:tracePt t="1499" x="3338513" y="1497013"/>
          <p14:tracePt t="1535" x="3325813" y="1497013"/>
          <p14:tracePt t="1566" x="3059113" y="1549400"/>
          <p14:tracePt t="1599" x="2376488" y="1612900"/>
          <p14:tracePt t="1633" x="1701800" y="1651000"/>
          <p14:tracePt t="1665" x="1522413" y="1651000"/>
          <p14:tracePt t="1699" x="1509713" y="1651000"/>
          <p14:tracePt t="1733" x="1573213" y="1651000"/>
          <p14:tracePt t="1738" x="1612900" y="1651000"/>
          <p14:tracePt t="1763" x="1841500" y="1657350"/>
          <p14:tracePt t="1765" x="1968500" y="1657350"/>
          <p14:tracePt t="1796" x="2478088" y="1657350"/>
          <p14:tracePt t="1830" x="2847975" y="1657350"/>
          <p14:tracePt t="1862" x="3001963" y="1657350"/>
          <p14:tracePt t="1896" x="3027363" y="1657350"/>
          <p14:tracePt t="1932" x="3033713" y="1651000"/>
          <p14:tracePt t="1962" x="3040063" y="1638300"/>
          <p14:tracePt t="1965" x="3040063" y="1631950"/>
          <p14:tracePt t="1996" x="3008313" y="1625600"/>
          <p14:tracePt t="2029" x="2955925" y="1670050"/>
          <p14:tracePt t="2062" x="2886075" y="1752600"/>
          <p14:tracePt t="2095" x="2822575" y="1841500"/>
          <p14:tracePt t="2129" x="2797175" y="1911350"/>
          <p14:tracePt t="2162" x="2803525" y="2058988"/>
          <p14:tracePt t="2164" x="2816225" y="2109788"/>
          <p14:tracePt t="2196" x="2879725" y="2274888"/>
          <p14:tracePt t="2229" x="2936875" y="2325688"/>
          <p14:tracePt t="2262" x="2943225" y="2325688"/>
          <p14:tracePt t="2295" x="2955925" y="2325688"/>
          <p14:tracePt t="2329" x="2968625" y="2268538"/>
          <p14:tracePt t="2362" x="2962275" y="2147888"/>
          <p14:tracePt t="2365" x="2949575" y="2109788"/>
          <p14:tracePt t="2396" x="2835275" y="2001838"/>
          <p14:tracePt t="2429" x="2682875" y="1917700"/>
          <p14:tracePt t="2463" x="2549525" y="1860550"/>
          <p14:tracePt t="2495" x="2439988" y="1790700"/>
          <p14:tracePt t="2529" x="2338388" y="1689100"/>
          <p14:tracePt t="2562" x="2293938" y="1612900"/>
          <p14:tracePt t="2595" x="2287588" y="1593850"/>
          <p14:tracePt t="2669" x="2287588" y="1587500"/>
          <p14:tracePt t="2684" x="2287588" y="1581150"/>
          <p14:tracePt t="2695" x="2281238" y="1574800"/>
          <p14:tracePt t="2728" x="2281238" y="1562100"/>
          <p14:tracePt t="2762" x="2274888" y="1543050"/>
          <p14:tracePt t="3907" x="2268538" y="1543050"/>
          <p14:tracePt t="3917" x="2262188" y="1543050"/>
          <p14:tracePt t="3943" x="2255838" y="1543050"/>
          <p14:tracePt t="6382" x="2249488" y="1543050"/>
          <p14:tracePt t="6397" x="2243138" y="1549400"/>
          <p14:tracePt t="6405" x="2236788" y="1549400"/>
          <p14:tracePt t="6412" x="2230438" y="1549400"/>
          <p14:tracePt t="6426" x="2230438" y="1555750"/>
          <p14:tracePt t="7117" x="2230438" y="1549400"/>
          <p14:tracePt t="7230" x="2224088" y="1549400"/>
          <p14:tracePt t="7245" x="2217738" y="1549400"/>
          <p14:tracePt t="7262" x="2217738" y="1555750"/>
          <p14:tracePt t="7974" x="2217738" y="1562100"/>
          <p14:tracePt t="7991" x="2217738" y="1568450"/>
          <p14:tracePt t="8006" x="2230438" y="1574800"/>
          <p14:tracePt t="8016" x="2243138" y="1581150"/>
          <p14:tracePt t="8042" x="2325688" y="1593850"/>
          <p14:tracePt t="8076" x="2720975" y="1600200"/>
          <p14:tracePt t="8109" x="3198813" y="1612900"/>
          <p14:tracePt t="8143" x="3549650" y="1612900"/>
          <p14:tracePt t="8180" x="3625850" y="1612900"/>
          <p14:tracePt t="8213" x="3632200" y="1593850"/>
          <p14:tracePt t="8246" x="3632200" y="1555750"/>
          <p14:tracePt t="8279" x="3632200" y="1530350"/>
          <p14:tracePt t="8534" x="3632200" y="1524000"/>
          <p14:tracePt t="8622" x="3625850" y="1524000"/>
          <p14:tracePt t="8638" x="3619500" y="1524000"/>
          <p14:tracePt t="8663" x="3613150" y="1524000"/>
          <p14:tracePt t="8679" x="3606800" y="1524000"/>
          <p14:tracePt t="8713" x="3594100" y="1524000"/>
          <p14:tracePt t="8749" x="3587750" y="1524000"/>
          <p14:tracePt t="8798" x="3581400" y="1524000"/>
          <p14:tracePt t="8812" x="3575050" y="1524000"/>
          <p14:tracePt t="8844" x="3562350" y="1524000"/>
          <p14:tracePt t="8879" x="3556000" y="1524000"/>
          <p14:tracePt t="8916" x="3549650" y="1524000"/>
          <p14:tracePt t="8945" x="3543300" y="1524000"/>
          <p14:tracePt t="9230" x="3536950" y="1524000"/>
          <p14:tracePt t="9238" x="3530600" y="1524000"/>
          <p14:tracePt t="9248" x="3524250" y="1530350"/>
          <p14:tracePt t="9279" x="3517900" y="1549400"/>
          <p14:tracePt t="9312" x="3505200" y="1587500"/>
          <p14:tracePt t="9346" x="3505200" y="1638300"/>
          <p14:tracePt t="9351" x="3505200" y="1651000"/>
          <p14:tracePt t="9375" x="3505200" y="1670050"/>
          <p14:tracePt t="9436" x="3511550" y="1670050"/>
          <p14:tracePt t="9460" x="3517900" y="1670050"/>
          <p14:tracePt t="9502" x="3524250" y="1670050"/>
          <p14:tracePt t="9518" x="3530600" y="1670050"/>
          <p14:tracePt t="9544" x="3530600" y="1663700"/>
          <p14:tracePt t="9578" x="3549650" y="1625600"/>
          <p14:tracePt t="9583" x="3556000" y="1612900"/>
          <p14:tracePt t="9612" x="3562350" y="1581150"/>
          <p14:tracePt t="9616" x="3562350" y="1574800"/>
          <p14:tracePt t="9644" x="3575050" y="1568450"/>
          <p14:tracePt t="9679" x="3581400" y="1568450"/>
          <p14:tracePt t="9712" x="3625850" y="1574800"/>
          <p14:tracePt t="9743" x="3765550" y="1612900"/>
          <p14:tracePt t="9775" x="3879850" y="1619250"/>
          <p14:tracePt t="9809" x="3906838" y="1619250"/>
          <p14:tracePt t="9843" x="3913188" y="1619250"/>
          <p14:tracePt t="9879" x="3797300" y="1651000"/>
          <p14:tracePt t="9912" x="3473450" y="1746250"/>
          <p14:tracePt t="9946" x="3052763" y="1771650"/>
          <p14:tracePt t="9979" x="2962275" y="1784350"/>
          <p14:tracePt t="9983" x="2968625" y="1784350"/>
          <p14:tracePt t="10013" x="3128963" y="1771650"/>
          <p14:tracePt t="10017" x="3224213" y="1765300"/>
          <p14:tracePt t="10046" x="3803650" y="1701800"/>
          <p14:tracePt t="10078" x="4287838" y="1663700"/>
          <p14:tracePt t="10112" x="4613275" y="1663700"/>
          <p14:tracePt t="10146" x="4721225" y="1670050"/>
          <p14:tracePt t="10179" x="4805363" y="1689100"/>
          <p14:tracePt t="10183" x="4849813" y="1695450"/>
          <p14:tracePt t="10214" x="5078413" y="1695450"/>
          <p14:tracePt t="10246" x="5416550" y="1701800"/>
          <p14:tracePt t="10279" x="5741988" y="1701800"/>
          <p14:tracePt t="10309" x="5926138" y="1701800"/>
          <p14:tracePt t="10342" x="6027738" y="1695450"/>
          <p14:tracePt t="10376" x="6103938" y="1663700"/>
          <p14:tracePt t="10409" x="6148388" y="1638300"/>
          <p14:tracePt t="10442" x="6175375" y="1600200"/>
          <p14:tracePt t="10444" x="6181725" y="1593850"/>
          <p14:tracePt t="10475" x="6188075" y="1587500"/>
          <p14:tracePt t="10678" x="6194425" y="1587500"/>
          <p14:tracePt t="10687" x="6200775" y="1587500"/>
          <p14:tracePt t="10695" x="6207125" y="1587500"/>
          <p14:tracePt t="10709" x="6251575" y="1587500"/>
          <p14:tracePt t="10742" x="6353175" y="1593850"/>
          <p14:tracePt t="10775" x="6384925" y="1593850"/>
          <p14:tracePt t="11079" x="6391275" y="1593850"/>
          <p14:tracePt t="11089" x="6397625" y="1593850"/>
          <p14:tracePt t="11100" x="6403975" y="1600200"/>
          <p14:tracePt t="11104" x="6416675" y="1600200"/>
          <p14:tracePt t="11115" x="6442075" y="1606550"/>
          <p14:tracePt t="11117" x="6467475" y="1606550"/>
          <p14:tracePt t="11141" x="6581775" y="1619250"/>
          <p14:tracePt t="11174" x="6761163" y="1619250"/>
          <p14:tracePt t="11208" x="6856413" y="1619250"/>
          <p14:tracePt t="11242" x="6907213" y="1600200"/>
          <p14:tracePt t="11274" x="6970713" y="1581150"/>
          <p14:tracePt t="11277" x="6977063" y="1568450"/>
          <p14:tracePt t="11308" x="7015163" y="1524000"/>
          <p14:tracePt t="11342" x="7015163" y="1504950"/>
          <p14:tracePt t="11374" x="6989763" y="1471613"/>
          <p14:tracePt t="11408" x="6900863" y="1446213"/>
          <p14:tracePt t="11442" x="6729413" y="1446213"/>
          <p14:tracePt t="11475" x="6537325" y="1446213"/>
          <p14:tracePt t="11477" x="6505575" y="1446213"/>
          <p14:tracePt t="11509" x="6429375" y="1446213"/>
          <p14:tracePt t="11542" x="6384925" y="1446213"/>
          <p14:tracePt t="11596" x="6378575" y="1446213"/>
          <p14:tracePt t="11608" x="6372225" y="1446213"/>
          <p14:tracePt t="11642" x="6334125" y="1446213"/>
          <p14:tracePt t="11675" x="6283325" y="1439863"/>
          <p14:tracePt t="11677" x="6276975" y="1439863"/>
          <p14:tracePt t="11708" x="6238875" y="1439863"/>
          <p14:tracePt t="11741" x="6219825" y="1446213"/>
          <p14:tracePt t="11777" x="6200775" y="1446213"/>
          <p14:tracePt t="12906" x="6194425" y="1452563"/>
          <p14:tracePt t="12915" x="6188075" y="1452563"/>
          <p14:tracePt t="12918" x="6188075" y="1465263"/>
          <p14:tracePt t="12930" x="6181725" y="1477963"/>
          <p14:tracePt t="12935" x="6175375" y="1484313"/>
          <p14:tracePt t="12945" x="6167438" y="1504950"/>
          <p14:tracePt t="12973" x="6129338" y="1593850"/>
          <p14:tracePt t="13007" x="6097588" y="1663700"/>
          <p14:tracePt t="13043" x="6040438" y="1733550"/>
          <p14:tracePt t="13047" x="6008688" y="1765300"/>
          <p14:tracePt t="13078" x="5830888" y="1944688"/>
          <p14:tracePt t="13107" x="5492750" y="2211388"/>
          <p14:tracePt t="13141" x="5148263" y="2397125"/>
          <p14:tracePt t="13174" x="4856163" y="2524125"/>
          <p14:tracePt t="13207" x="4606925" y="2638425"/>
          <p14:tracePt t="13240" x="4352925" y="2740025"/>
          <p14:tracePt t="13276" x="4129088" y="2811463"/>
          <p14:tracePt t="13280" x="4071938" y="2824163"/>
          <p14:tracePt t="13310" x="3879850" y="2874963"/>
          <p14:tracePt t="13340" x="3619500" y="2963863"/>
          <p14:tracePt t="13373" x="3319463" y="3084513"/>
          <p14:tracePt t="13407" x="3116263" y="3179763"/>
          <p14:tracePt t="13440" x="2936875" y="3263900"/>
          <p14:tracePt t="13474" x="2720975" y="3365500"/>
          <p14:tracePt t="13477" x="2651125" y="3390900"/>
          <p14:tracePt t="13508" x="2414588" y="3479800"/>
          <p14:tracePt t="13541" x="2147888" y="3568700"/>
          <p14:tracePt t="13573" x="1924050" y="3652838"/>
          <p14:tracePt t="13607" x="1689100" y="3741738"/>
          <p14:tracePt t="13640" x="1446213" y="3849688"/>
          <p14:tracePt t="13674" x="1319213" y="3906838"/>
          <p14:tracePt t="13708" x="1274763" y="3963988"/>
          <p14:tracePt t="13741" x="1255713" y="4027488"/>
          <p14:tracePt t="13774" x="1230313" y="4079875"/>
          <p14:tracePt t="13806" x="1223963" y="4117975"/>
          <p14:tracePt t="15044" x="1223963" y="4124325"/>
          <p14:tracePt t="15052" x="1223963" y="4130675"/>
          <p14:tracePt t="15061" x="1223963" y="4137025"/>
          <p14:tracePt t="15073" x="1223963" y="4143375"/>
          <p14:tracePt t="15075" x="1223963" y="4156075"/>
          <p14:tracePt t="15106" x="1230313" y="4187825"/>
          <p14:tracePt t="15108" x="1243013" y="4200525"/>
          <p14:tracePt t="15140" x="1287463" y="4225925"/>
          <p14:tracePt t="15173" x="1312863" y="4244975"/>
          <p14:tracePt t="15207" x="1312863" y="4251325"/>
          <p14:tracePt t="15315" x="1319213" y="4251325"/>
          <p14:tracePt t="15323" x="1325563" y="4257675"/>
          <p14:tracePt t="15331" x="1325563" y="4264025"/>
          <p14:tracePt t="15364" x="1325563" y="4270375"/>
          <p14:tracePt t="15371" x="1325563" y="4276725"/>
          <p14:tracePt t="15406" x="1325563" y="4283075"/>
          <p14:tracePt t="15440" x="1331913" y="4283075"/>
          <p14:tracePt t="15473" x="1331913" y="4289425"/>
          <p14:tracePt t="15822" x="1338263" y="4289425"/>
          <p14:tracePt t="15839" x="1344613" y="4295775"/>
          <p14:tracePt t="15854" x="1350963" y="4295775"/>
          <p14:tracePt t="15865" x="1357313" y="4295775"/>
          <p14:tracePt t="15875" x="1370013" y="4295775"/>
          <p14:tracePt t="15879" x="1382713" y="4295775"/>
          <p14:tracePt t="15905" x="1408113" y="4295775"/>
          <p14:tracePt t="15981" x="1414463" y="4295775"/>
          <p14:tracePt t="15990" x="1420813" y="4295775"/>
          <p14:tracePt t="16007" x="1427163" y="4289425"/>
          <p14:tracePt t="16039" x="1458913" y="4289425"/>
          <p14:tracePt t="16072" x="1477963" y="4289425"/>
          <p14:tracePt t="16106" x="1522413" y="4283075"/>
          <p14:tracePt t="16140" x="1585913" y="4276725"/>
          <p14:tracePt t="16173" x="1612900" y="4270375"/>
          <p14:tracePt t="16207" x="1631950" y="4270375"/>
          <p14:tracePt t="16239" x="1663700" y="4257675"/>
          <p14:tracePt t="16272" x="1714500" y="4238625"/>
          <p14:tracePt t="16305" x="1765300" y="4213225"/>
          <p14:tracePt t="16338" x="1790700" y="4187825"/>
          <p14:tracePt t="16372" x="1828800" y="4117975"/>
          <p14:tracePt t="16404" x="1866900" y="4014788"/>
          <p14:tracePt t="16437" x="1898650" y="3957638"/>
          <p14:tracePt t="16470" x="1968500" y="3906838"/>
          <p14:tracePt t="16503" x="2147888" y="3805238"/>
          <p14:tracePt t="16537" x="2427288" y="3690938"/>
          <p14:tracePt t="16570" x="2765425" y="3536950"/>
          <p14:tracePt t="16604" x="2860675" y="3492500"/>
          <p14:tracePt t="16639" x="2930525" y="3416300"/>
          <p14:tracePt t="16672" x="3052763" y="3270250"/>
          <p14:tracePt t="16705" x="3128963" y="3192463"/>
          <p14:tracePt t="16739" x="3217863" y="3167063"/>
          <p14:tracePt t="16741" x="3249613" y="3160713"/>
          <p14:tracePt t="16773" x="3382963" y="3154363"/>
          <p14:tracePt t="16805" x="3549650" y="3148013"/>
          <p14:tracePt t="16839" x="3657600" y="3148013"/>
          <p14:tracePt t="16872" x="3752850" y="3154363"/>
          <p14:tracePt t="16906" x="3848100" y="3186113"/>
          <p14:tracePt t="16909" x="3867150" y="3198813"/>
          <p14:tracePt t="16940" x="3963988" y="3295650"/>
          <p14:tracePt t="16972" x="4097338" y="3479800"/>
          <p14:tracePt t="17006" x="4192588" y="3665538"/>
          <p14:tracePt t="17039" x="4275138" y="3836988"/>
          <p14:tracePt t="17073" x="4384675" y="3932238"/>
          <p14:tracePt t="17106" x="4549775" y="4002088"/>
          <p14:tracePt t="17139" x="4625975" y="4021138"/>
          <p14:tracePt t="17396" x="4632325" y="4027488"/>
          <p14:tracePt t="17405" x="4638675" y="4027488"/>
          <p14:tracePt t="17413" x="4645025" y="4033838"/>
          <p14:tracePt t="17438" x="4657725" y="4052888"/>
          <p14:tracePt t="17469" x="4695825" y="4092575"/>
          <p14:tracePt t="17503" x="4752975" y="4168775"/>
          <p14:tracePt t="17538" x="4778375" y="4213225"/>
          <p14:tracePt t="17540" x="4778375" y="4219575"/>
          <p14:tracePt t="17572" x="4784725" y="4264025"/>
          <p14:tracePt t="17605" x="4805363" y="4321175"/>
          <p14:tracePt t="17638" x="4811713" y="4359275"/>
          <p14:tracePt t="17670" x="4811713" y="4384675"/>
          <p14:tracePt t="17705" x="4811713" y="4397375"/>
          <p14:tracePt t="17738" x="4811713" y="4403725"/>
          <p14:tracePt t="17740" x="4805363" y="4410075"/>
          <p14:tracePt t="17772" x="4721225" y="4410075"/>
          <p14:tracePt t="17804" x="4460875" y="4346575"/>
          <p14:tracePt t="17838" x="3957638" y="4238625"/>
          <p14:tracePt t="17871" x="3613150" y="4225925"/>
          <p14:tracePt t="17904" x="3575050" y="4225925"/>
          <p14:tracePt t="17909" x="3568700" y="4225925"/>
          <p14:tracePt t="17938" x="3549650" y="4213225"/>
          <p14:tracePt t="17940" x="3543300" y="4206875"/>
          <p14:tracePt t="17971" x="3395663" y="4156075"/>
          <p14:tracePt t="18004" x="3179763" y="4124325"/>
          <p14:tracePt t="18038" x="3097213" y="4117975"/>
          <p14:tracePt t="18076" x="3090863" y="4111625"/>
          <p14:tracePt t="18108" x="3084513" y="4111625"/>
          <p14:tracePt t="18112" x="3078163" y="4111625"/>
          <p14:tracePt t="18142" x="3065463" y="4092575"/>
          <p14:tracePt t="18181" x="3059113" y="4092575"/>
          <p14:tracePt t="18205" x="3046413" y="4092575"/>
          <p14:tracePt t="18238" x="3001963" y="4130675"/>
          <p14:tracePt t="18272" x="2968625" y="4156075"/>
          <p14:tracePt t="18420" x="2962275" y="4156075"/>
          <p14:tracePt t="18435" x="2955925" y="4156075"/>
          <p14:tracePt t="18452" x="2949575" y="4156075"/>
          <p14:tracePt t="18460" x="2943225" y="4156075"/>
          <p14:tracePt t="18469" x="2924175" y="4156075"/>
          <p14:tracePt t="18502" x="2879725" y="4149725"/>
          <p14:tracePt t="18587" x="2892425" y="4149725"/>
          <p14:tracePt t="18595" x="2898775" y="4149725"/>
          <p14:tracePt t="18603" x="2917825" y="4156075"/>
          <p14:tracePt t="18636" x="2949575" y="4168775"/>
          <p14:tracePt t="18838" x="2955925" y="4168775"/>
          <p14:tracePt t="18853" x="2962275" y="4168775"/>
          <p14:tracePt t="18860" x="2962275" y="4162425"/>
          <p14:tracePt t="18870" x="2968625" y="4156075"/>
          <p14:tracePt t="18903" x="2995613" y="4073525"/>
          <p14:tracePt t="18941" x="3065463" y="3906838"/>
          <p14:tracePt t="18974" x="3154363" y="3741738"/>
          <p14:tracePt t="19007" x="3186113" y="3697288"/>
          <p14:tracePt t="19040" x="3205163" y="3684588"/>
          <p14:tracePt t="19073" x="3217863" y="3684588"/>
          <p14:tracePt t="19107" x="3217863" y="3678238"/>
          <p14:tracePt t="19920" x="3224213" y="3678238"/>
          <p14:tracePt t="19933" x="3236913" y="3671888"/>
          <p14:tracePt t="19950" x="3255963" y="3671888"/>
          <p14:tracePt t="19962" x="3268663" y="3665538"/>
          <p14:tracePt t="19988" x="3344863" y="3652838"/>
          <p14:tracePt t="20021" x="3363913" y="3646488"/>
          <p14:tracePt t="20278" x="3370263" y="3652838"/>
          <p14:tracePt t="20289" x="3376613" y="3665538"/>
          <p14:tracePt t="20294" x="3382963" y="3684588"/>
          <p14:tracePt t="20312" x="3395663" y="3729038"/>
          <p14:tracePt t="20324" x="3421063" y="3792538"/>
          <p14:tracePt t="20353" x="3467100" y="3913188"/>
          <p14:tracePt t="20387" x="3543300" y="4105275"/>
          <p14:tracePt t="20389" x="3568700" y="4156075"/>
          <p14:tracePt t="20420" x="3670300" y="4340225"/>
          <p14:tracePt t="20453" x="3784600" y="4473575"/>
          <p14:tracePt t="20485" x="3854450" y="4538663"/>
          <p14:tracePt t="20518" x="3873500" y="4557713"/>
          <p14:tracePt t="20552" x="3879850" y="4564063"/>
          <p14:tracePt t="20586" x="3894138" y="4570413"/>
          <p14:tracePt t="20620" x="3894138" y="4583113"/>
          <p14:tracePt t="20652" x="3894138" y="4595813"/>
          <p14:tracePt t="20688" x="3873500" y="4595813"/>
          <p14:tracePt t="20723" x="3816350" y="4583113"/>
          <p14:tracePt t="20727" x="3803650" y="4576763"/>
          <p14:tracePt t="20756" x="3702050" y="4506913"/>
          <p14:tracePt t="20790" x="3619500" y="4397375"/>
          <p14:tracePt t="20823" x="3556000" y="4213225"/>
          <p14:tracePt t="20854" x="3467100" y="3932238"/>
          <p14:tracePt t="20885" x="3357563" y="3703638"/>
          <p14:tracePt t="20919" x="3313113" y="3638550"/>
          <p14:tracePt t="20952" x="3313113" y="3625850"/>
          <p14:tracePt t="21029" x="3306763" y="3625850"/>
          <p14:tracePt t="21037" x="3306763" y="3619500"/>
          <p14:tracePt t="21055" x="3306763" y="3613150"/>
          <p14:tracePt t="21088" x="3300413" y="3594100"/>
          <p14:tracePt t="21230" x="3300413" y="3606800"/>
          <p14:tracePt t="21242" x="3300413" y="3625850"/>
          <p14:tracePt t="21255" x="3325813" y="3709988"/>
          <p14:tracePt t="21287" x="3414713" y="3938588"/>
          <p14:tracePt t="21319" x="3498850" y="4194175"/>
          <p14:tracePt t="21352" x="3581400" y="4352925"/>
          <p14:tracePt t="21385" x="3619500" y="4391025"/>
          <p14:tracePt t="21418" x="3625850" y="4397375"/>
          <p14:tracePt t="21452" x="3632200" y="4397375"/>
          <p14:tracePt t="21485" x="3651250" y="4397375"/>
          <p14:tracePt t="21518" x="3702050" y="4410075"/>
          <p14:tracePt t="21552" x="3759200" y="4422775"/>
          <p14:tracePt t="21585" x="3771900" y="4422775"/>
          <p14:tracePt t="21618" x="3778250" y="4422775"/>
          <p14:tracePt t="21652" x="3778250" y="4410075"/>
          <p14:tracePt t="21685" x="3752850" y="4352925"/>
          <p14:tracePt t="21718" x="3670300" y="4194175"/>
          <p14:tracePt t="21752" x="3530600" y="3875088"/>
          <p14:tracePt t="21785" x="3421063" y="3625850"/>
          <p14:tracePt t="21818" x="3414713" y="3587750"/>
          <p14:tracePt t="23362" x="3414713" y="3575050"/>
          <p14:tracePt t="23379" x="3414713" y="3568700"/>
          <p14:tracePt t="23388" x="3421063" y="3562350"/>
          <p14:tracePt t="23395" x="3435350" y="3549650"/>
          <p14:tracePt t="23417" x="3454400" y="3543300"/>
          <p14:tracePt t="23450" x="3473450" y="3530600"/>
          <p14:tracePt t="24211" x="3473450" y="3524250"/>
          <p14:tracePt t="24235" x="3473450" y="3517900"/>
          <p14:tracePt t="24243" x="3473450" y="3511550"/>
          <p14:tracePt t="24274" x="3473450" y="3505200"/>
          <p14:tracePt t="24284" x="3473450" y="3498850"/>
          <p14:tracePt t="24316" x="3473450" y="3479800"/>
          <p14:tracePt t="24349" x="3460750" y="3460750"/>
          <p14:tracePt t="24923" x="3460750" y="3454400"/>
          <p14:tracePt t="24931" x="3460750" y="3448050"/>
          <p14:tracePt t="24947" x="3467100" y="3435350"/>
          <p14:tracePt t="24955" x="3473450" y="3422650"/>
          <p14:tracePt t="24983" x="3505200" y="3340100"/>
          <p14:tracePt t="25016" x="3581400" y="3141663"/>
          <p14:tracePt t="25049" x="3721100" y="2868613"/>
          <p14:tracePt t="25083" x="3854450" y="2606675"/>
          <p14:tracePt t="25116" x="3944938" y="2409825"/>
          <p14:tracePt t="25149" x="4008438" y="2166938"/>
          <p14:tracePt t="25183" x="3995738" y="1951038"/>
          <p14:tracePt t="25216" x="3919538" y="1752600"/>
          <p14:tracePt t="25249" x="3860800" y="1619250"/>
          <p14:tracePt t="25283" x="3829050" y="1562100"/>
          <p14:tracePt t="25316" x="3810000" y="1543050"/>
          <p14:tracePt t="25349" x="3784600" y="1497013"/>
          <p14:tracePt t="25383" x="3727450" y="1446213"/>
          <p14:tracePt t="25416" x="3594100" y="1465263"/>
          <p14:tracePt t="25450" x="3351213" y="1562100"/>
          <p14:tracePt t="25483" x="3008313" y="1638300"/>
          <p14:tracePt t="25516" x="2841625" y="1676400"/>
          <p14:tracePt t="25551" x="2822575" y="1689100"/>
          <p14:tracePt t="25582" x="2841625" y="1714500"/>
          <p14:tracePt t="25616" x="2989263" y="1746250"/>
          <p14:tracePt t="25649" x="3319463" y="1746250"/>
          <p14:tracePt t="25683" x="3594100" y="1746250"/>
          <p14:tracePt t="25716" x="3632200" y="1746250"/>
          <p14:tracePt t="25787" x="3594100" y="1758950"/>
          <p14:tracePt t="25795" x="3549650" y="1771650"/>
          <p14:tracePt t="25816" x="3408363" y="1816100"/>
          <p14:tracePt t="25849" x="2949575" y="1892300"/>
          <p14:tracePt t="25882" x="2651125" y="1905000"/>
          <p14:tracePt t="25916" x="2663825" y="1905000"/>
          <p14:tracePt t="25949" x="2955925" y="1905000"/>
          <p14:tracePt t="25983" x="3797300" y="1905000"/>
          <p14:tracePt t="26016" x="4989513" y="1905000"/>
          <p14:tracePt t="26049" x="6276975" y="1866900"/>
          <p14:tracePt t="26083" x="7219950" y="1854200"/>
          <p14:tracePt t="26116" x="7473950" y="1854200"/>
          <p14:tracePt t="26149" x="7493000" y="1854200"/>
          <p14:tracePt t="26183" x="7499350" y="1854200"/>
          <p14:tracePt t="26219" x="7442200" y="1854200"/>
          <p14:tracePt t="26221" x="7385050" y="1854200"/>
          <p14:tracePt t="26251" x="7002463" y="1847850"/>
          <p14:tracePt t="26285" x="6530975" y="1790700"/>
          <p14:tracePt t="26318" x="6315075" y="1771650"/>
          <p14:tracePt t="26351" x="6308725" y="1771650"/>
          <p14:tracePt t="26384" x="6480175" y="1778000"/>
          <p14:tracePt t="26415" x="7099300" y="1778000"/>
          <p14:tracePt t="26449" x="8029575" y="1778000"/>
          <p14:tracePt t="26483" x="8653463" y="1778000"/>
          <p14:tracePt t="26516" x="8729663" y="1771650"/>
          <p14:tracePt t="26550" x="8558213" y="1739900"/>
          <p14:tracePt t="26583" x="7900988" y="1663700"/>
          <p14:tracePt t="26617" x="6327775" y="1446213"/>
          <p14:tracePt t="26650" x="4179888" y="1166813"/>
          <p14:tracePt t="26651" x="3670300" y="1103313"/>
          <p14:tracePt t="26683" x="2065338" y="809625"/>
          <p14:tracePt t="26716" x="968375" y="528638"/>
          <p14:tracePt t="26749" x="604838" y="414338"/>
          <p14:tracePt t="26788" x="407988" y="344488"/>
          <p14:tracePt t="26792" x="382588" y="331788"/>
          <p14:tracePt t="26821" x="300038" y="293688"/>
          <p14:tracePt t="26852" x="171450" y="236538"/>
          <p14:tracePt t="26885" x="107950" y="203200"/>
          <p14:tracePt t="26919" x="88900" y="165100"/>
          <p14:tracePt t="26951" x="38100" y="76200"/>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6"/>
          <p:cNvSpPr txBox="1">
            <a:spLocks noGrp="1"/>
          </p:cNvSpPr>
          <p:nvPr>
            <p:ph type="title"/>
          </p:nvPr>
        </p:nvSpPr>
        <p:spPr>
          <a:xfrm>
            <a:off x="727650" y="5206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Top 10 Competitions</a:t>
            </a:r>
            <a:endParaRPr dirty="0"/>
          </a:p>
        </p:txBody>
      </p:sp>
      <p:sp>
        <p:nvSpPr>
          <p:cNvPr id="111" name="Google Shape;111;p16"/>
          <p:cNvSpPr txBox="1">
            <a:spLocks noGrp="1"/>
          </p:cNvSpPr>
          <p:nvPr>
            <p:ph type="body" idx="1"/>
          </p:nvPr>
        </p:nvSpPr>
        <p:spPr>
          <a:xfrm>
            <a:off x="6899600" y="1240150"/>
            <a:ext cx="2118900" cy="3366300"/>
          </a:xfrm>
          <a:prstGeom prst="rect">
            <a:avLst/>
          </a:prstGeom>
        </p:spPr>
        <p:txBody>
          <a:bodyPr spcFirstLastPara="1" wrap="square" lIns="91425" tIns="91425" rIns="91425" bIns="91425" anchor="t" anchorCtr="0">
            <a:normAutofit lnSpcReduction="10000"/>
          </a:bodyPr>
          <a:lstStyle/>
          <a:p>
            <a:pPr marL="285750" indent="-285750"/>
            <a:r>
              <a:rPr lang="en" dirty="0"/>
              <a:t>Competitions with high post-deadline submissions indicate their pedagogical or learning values.</a:t>
            </a:r>
            <a:endParaRPr dirty="0"/>
          </a:p>
          <a:p>
            <a:pPr marL="285750" indent="-285750"/>
            <a:r>
              <a:rPr lang="en" dirty="0"/>
              <a:t>There are only two competitions with more post-deadline submissions, but the imbalance is much greater than competitions with more pre-deadline submissions, which there are more of.</a:t>
            </a:r>
            <a:endParaRPr dirty="0"/>
          </a:p>
        </p:txBody>
      </p:sp>
      <p:pic>
        <p:nvPicPr>
          <p:cNvPr id="3074" name="Picture 2">
            <a:extLst>
              <a:ext uri="{FF2B5EF4-FFF2-40B4-BE49-F238E27FC236}">
                <a16:creationId xmlns:a16="http://schemas.microsoft.com/office/drawing/2014/main" id="{48A992F7-B049-8AC9-A34C-4C54413D0C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2875" y="1136651"/>
            <a:ext cx="6715125" cy="3886200"/>
          </a:xfrm>
          <a:prstGeom prst="rect">
            <a:avLst/>
          </a:prstGeom>
          <a:noFill/>
          <a:extLst>
            <a:ext uri="{909E8E84-426E-40DD-AFC4-6F175D3DCCD1}">
              <a14:hiddenFill xmlns:a14="http://schemas.microsoft.com/office/drawing/2010/main">
                <a:solidFill>
                  <a:srgbClr val="FFFFFF"/>
                </a:solidFill>
              </a14:hiddenFill>
            </a:ext>
          </a:extLst>
        </p:spPr>
      </p:pic>
      <p:pic>
        <p:nvPicPr>
          <p:cNvPr id="3" name="Audio 2">
            <a:hlinkClick r:id="" action="ppaction://media"/>
            <a:extLst>
              <a:ext uri="{FF2B5EF4-FFF2-40B4-BE49-F238E27FC236}">
                <a16:creationId xmlns:a16="http://schemas.microsoft.com/office/drawing/2014/main" id="{5B8D7DE3-F929-F1D7-2B3F-2C5E0FC673F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5078"/>
    </mc:Choice>
    <mc:Fallback>
      <p:transition spd="slow" advTm="150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055" x="5543550" y="2460625"/>
          <p14:tracePt t="1065" x="5543550" y="2466975"/>
          <p14:tracePt t="2344" x="5543550" y="2473325"/>
          <p14:tracePt t="2798" x="5543550" y="2479675"/>
          <p14:tracePt t="4174" x="5537200" y="2486025"/>
          <p14:tracePt t="4190" x="5530850" y="2486025"/>
          <p14:tracePt t="4286" x="5524500" y="2492375"/>
          <p14:tracePt t="4303" x="5524500" y="2498725"/>
          <p14:tracePt t="4316" x="5518150" y="2498725"/>
          <p14:tracePt t="4727" x="5511800" y="2505075"/>
          <p14:tracePt t="4737" x="5511800" y="2511425"/>
          <p14:tracePt t="4749" x="5499100" y="2517775"/>
          <p14:tracePt t="5126" x="5492750" y="2517775"/>
          <p14:tracePt t="5135" x="5486400" y="2517775"/>
          <p14:tracePt t="5145" x="5486400" y="2524125"/>
          <p14:tracePt t="5162" x="5480050" y="2530475"/>
          <p14:tracePt t="5164" x="5473700" y="2530475"/>
          <p14:tracePt t="5195" x="5461000" y="2536825"/>
          <p14:tracePt t="5549" x="5454650" y="2536825"/>
          <p14:tracePt t="5556" x="5448300" y="2543175"/>
          <p14:tracePt t="5935" x="5448300" y="2549525"/>
          <p14:tracePt t="5951" x="5435600" y="2549525"/>
          <p14:tracePt t="5961" x="5435600" y="2555875"/>
          <p14:tracePt t="10031" x="5435600" y="2562225"/>
          <p14:tracePt t="12310" x="5429250" y="2562225"/>
          <p14:tracePt t="12317" x="5422900" y="2562225"/>
          <p14:tracePt t="12328" x="5416550" y="2568575"/>
          <p14:tracePt t="12345" x="5391150" y="2581275"/>
          <p14:tracePt t="12378" x="5346700" y="2625725"/>
          <p14:tracePt t="12412" x="5327650" y="2657475"/>
          <p14:tracePt t="12417" x="5327650" y="2663825"/>
          <p14:tracePt t="13151" x="5321300" y="2663825"/>
          <p14:tracePt t="13646" x="5321300" y="2657475"/>
          <p14:tracePt t="13662" x="5321300" y="2651125"/>
          <p14:tracePt t="13676" x="5321300" y="2644775"/>
          <p14:tracePt t="13806" x="5321300" y="2638425"/>
          <p14:tracePt t="13814" x="5321300" y="2632075"/>
          <p14:tracePt t="13827" x="5327650" y="2625725"/>
          <p14:tracePt t="13831" x="5327650" y="2619375"/>
          <p14:tracePt t="13857" x="5359400" y="2587625"/>
          <p14:tracePt t="13874" x="5422900" y="2549525"/>
          <p14:tracePt t="13876" x="5480050" y="2524125"/>
          <p14:tracePt t="13907" x="5761038" y="2428875"/>
          <p14:tracePt t="13908" x="5868988" y="2403475"/>
          <p14:tracePt t="13939" x="6416675" y="2312988"/>
          <p14:tracePt t="13972" x="6767513" y="2300288"/>
          <p14:tracePt t="14006" x="6989763" y="2300288"/>
          <p14:tracePt t="14039" x="7207250" y="2300288"/>
          <p14:tracePt t="14072" x="7442200" y="2300288"/>
          <p14:tracePt t="14106" x="7773988" y="2338388"/>
          <p14:tracePt t="14139" x="8239125" y="2365375"/>
          <p14:tracePt t="14172" x="8513763" y="2390775"/>
          <p14:tracePt t="14205" x="8685213" y="2409825"/>
          <p14:tracePt t="14239" x="8793163" y="2416175"/>
          <p14:tracePt t="14272" x="8869363" y="2435225"/>
          <p14:tracePt t="14305" x="8972550" y="2479675"/>
          <p14:tracePt t="14339" x="9112250" y="2530475"/>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7"/>
          <p:cNvSpPr txBox="1">
            <a:spLocks noGrp="1"/>
          </p:cNvSpPr>
          <p:nvPr>
            <p:ph type="title"/>
          </p:nvPr>
        </p:nvSpPr>
        <p:spPr>
          <a:xfrm>
            <a:off x="727650" y="5676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Top 10 Competitions</a:t>
            </a:r>
            <a:endParaRPr/>
          </a:p>
        </p:txBody>
      </p:sp>
      <p:sp>
        <p:nvSpPr>
          <p:cNvPr id="118" name="Google Shape;118;p17"/>
          <p:cNvSpPr txBox="1">
            <a:spLocks noGrp="1"/>
          </p:cNvSpPr>
          <p:nvPr>
            <p:ph type="body" idx="1"/>
          </p:nvPr>
        </p:nvSpPr>
        <p:spPr>
          <a:xfrm>
            <a:off x="4080375" y="567600"/>
            <a:ext cx="4962300" cy="699300"/>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1200"/>
              </a:spcAft>
              <a:buNone/>
            </a:pPr>
            <a:r>
              <a:rPr lang="en"/>
              <a:t>There are only two competitions that are in both plots below. A popular competition pre-deadline does not translate to higher post-deadline submissions. </a:t>
            </a:r>
            <a:endParaRPr/>
          </a:p>
        </p:txBody>
      </p:sp>
      <p:pic>
        <p:nvPicPr>
          <p:cNvPr id="119" name="Google Shape;119;p17"/>
          <p:cNvPicPr preferRelativeResize="0"/>
          <p:nvPr/>
        </p:nvPicPr>
        <p:blipFill>
          <a:blip r:embed="rId5">
            <a:alphaModFix/>
          </a:blip>
          <a:stretch>
            <a:fillRect/>
          </a:stretch>
        </p:blipFill>
        <p:spPr>
          <a:xfrm>
            <a:off x="40250" y="1534050"/>
            <a:ext cx="4829175" cy="3181350"/>
          </a:xfrm>
          <a:prstGeom prst="rect">
            <a:avLst/>
          </a:prstGeom>
          <a:noFill/>
          <a:ln>
            <a:noFill/>
          </a:ln>
        </p:spPr>
      </p:pic>
      <p:pic>
        <p:nvPicPr>
          <p:cNvPr id="120" name="Google Shape;120;p17"/>
          <p:cNvPicPr preferRelativeResize="0"/>
          <p:nvPr/>
        </p:nvPicPr>
        <p:blipFill>
          <a:blip r:embed="rId6">
            <a:alphaModFix/>
          </a:blip>
          <a:stretch>
            <a:fillRect/>
          </a:stretch>
        </p:blipFill>
        <p:spPr>
          <a:xfrm>
            <a:off x="5040100" y="1315361"/>
            <a:ext cx="4042025" cy="3675741"/>
          </a:xfrm>
          <a:prstGeom prst="rect">
            <a:avLst/>
          </a:prstGeom>
          <a:noFill/>
          <a:ln>
            <a:noFill/>
          </a:ln>
        </p:spPr>
      </p:pic>
      <p:pic>
        <p:nvPicPr>
          <p:cNvPr id="4" name="Audio 3">
            <a:hlinkClick r:id="" action="ppaction://media"/>
            <a:extLst>
              <a:ext uri="{FF2B5EF4-FFF2-40B4-BE49-F238E27FC236}">
                <a16:creationId xmlns:a16="http://schemas.microsoft.com/office/drawing/2014/main" id="{B888B3FE-7A90-933B-E74F-E0CB44E93252}"/>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671"/>
    </mc:Choice>
    <mc:Fallback>
      <p:transition spd="slow" advTm="96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278" x="5021263" y="1631950"/>
          <p14:tracePt t="305" x="4995863" y="1644650"/>
          <p14:tracePt t="321" x="4926013" y="1670050"/>
          <p14:tracePt t="373" x="4103688" y="1771650"/>
          <p14:tracePt t="406" x="3395663" y="1931988"/>
          <p14:tracePt t="408" x="3281363" y="1982788"/>
          <p14:tracePt t="440" x="3046413" y="2078038"/>
          <p14:tracePt t="473" x="2989263" y="2084388"/>
          <p14:tracePt t="506" x="2898775" y="2084388"/>
          <p14:tracePt t="539" x="2797175" y="2084388"/>
          <p14:tracePt t="591" x="2790825" y="2084388"/>
          <p14:tracePt t="607" x="2784475" y="2084388"/>
          <p14:tracePt t="640" x="2771775" y="2084388"/>
          <p14:tracePt t="673" x="2765425" y="2078038"/>
          <p14:tracePt t="706" x="2765425" y="2071688"/>
          <p14:tracePt t="1185" x="2765425" y="2065338"/>
          <p14:tracePt t="1194" x="2765425" y="2058988"/>
          <p14:tracePt t="1226" x="2765425" y="2052638"/>
          <p14:tracePt t="1290" x="2765425" y="2046288"/>
          <p14:tracePt t="1298" x="2765425" y="2039938"/>
          <p14:tracePt t="1354" x="2765425" y="2033588"/>
          <p14:tracePt t="1362" x="2759075" y="2027238"/>
          <p14:tracePt t="4770" x="2752725" y="2020888"/>
          <p14:tracePt t="4777" x="2746375" y="2014538"/>
          <p14:tracePt t="4790" x="2746375" y="2008188"/>
          <p14:tracePt t="4793" x="2733675" y="2008188"/>
          <p14:tracePt t="4807" x="2714625" y="2008188"/>
          <p14:tracePt t="4810" x="2708275" y="2008188"/>
          <p14:tracePt t="4837" x="2689225" y="2008188"/>
          <p14:tracePt t="4871" x="2663825" y="2001838"/>
          <p14:tracePt t="4905" x="2651125" y="1995488"/>
          <p14:tracePt t="5018" x="2644775" y="1995488"/>
          <p14:tracePt t="5040" x="2638425" y="1989138"/>
          <p14:tracePt t="5052" x="2632075" y="1989138"/>
          <p14:tracePt t="5074" x="2606675" y="1989138"/>
          <p14:tracePt t="5091" x="2581275" y="1989138"/>
          <p14:tracePt t="5108" x="2536825" y="1982788"/>
          <p14:tracePt t="5138" x="2357438" y="1970088"/>
          <p14:tracePt t="5171" x="2211388" y="1963738"/>
          <p14:tracePt t="5204" x="2198688" y="1963738"/>
          <p14:tracePt t="5241" x="2173288" y="1951038"/>
          <p14:tracePt t="5274" x="2154238" y="1938338"/>
          <p14:tracePt t="5305" x="2147888" y="1938338"/>
          <p14:tracePt t="5408" x="2154238" y="1938338"/>
          <p14:tracePt t="5415" x="2166938" y="1938338"/>
          <p14:tracePt t="5424" x="2179638" y="1938338"/>
          <p14:tracePt t="5438" x="2198688" y="1938338"/>
          <p14:tracePt t="5440" x="2224088" y="1944688"/>
          <p14:tracePt t="5471" x="2332038" y="1963738"/>
          <p14:tracePt t="5505" x="2536825" y="1963738"/>
          <p14:tracePt t="5537" x="2847975" y="1982788"/>
          <p14:tracePt t="5571" x="3154363" y="1982788"/>
          <p14:tracePt t="5604" x="3211513" y="1982788"/>
          <p14:tracePt t="5792" x="3217863" y="1982788"/>
          <p14:tracePt t="6080" x="3211513" y="1982788"/>
          <p14:tracePt t="6096" x="3205163" y="1976438"/>
          <p14:tracePt t="6104" x="3205163" y="1970088"/>
          <p14:tracePt t="6121" x="3198813" y="1970088"/>
          <p14:tracePt t="6234" x="3192463" y="1963738"/>
          <p14:tracePt t="6251" x="3186113" y="1963738"/>
          <p14:tracePt t="6264" x="3179763" y="1963738"/>
          <p14:tracePt t="6272" x="3173413" y="1963738"/>
          <p14:tracePt t="6304" x="3167063" y="1963738"/>
          <p14:tracePt t="6849" x="3173413" y="1963738"/>
          <p14:tracePt t="6859" x="3186113" y="1970088"/>
          <p14:tracePt t="6873" x="3243263" y="1976438"/>
          <p14:tracePt t="6890" x="3370263" y="1982788"/>
          <p14:tracePt t="6923" x="3848100" y="2001838"/>
          <p14:tracePt t="6940" x="4173538" y="2001838"/>
          <p14:tracePt t="6971" x="5084763" y="2001838"/>
          <p14:tracePt t="7003" x="5894388" y="1995488"/>
          <p14:tracePt t="7040" x="6454775" y="1995488"/>
          <p14:tracePt t="7044" x="6562725" y="1982788"/>
          <p14:tracePt t="7073" x="6869113" y="1976438"/>
          <p14:tracePt t="7106" x="7008813" y="1976438"/>
          <p14:tracePt t="7139" x="7021513" y="1976438"/>
          <p14:tracePt t="7273" x="7008813" y="1976438"/>
          <p14:tracePt t="7281" x="6983413" y="1976438"/>
          <p14:tracePt t="7289" x="6964363" y="1976438"/>
          <p14:tracePt t="7307" x="6888163" y="1976438"/>
          <p14:tracePt t="7342" x="6684963" y="1976438"/>
          <p14:tracePt t="7370" x="6569075" y="1982788"/>
          <p14:tracePt t="7404" x="6524625" y="1982788"/>
          <p14:tracePt t="7437" x="6505575" y="1982788"/>
          <p14:tracePt t="7471" x="6499225" y="1970088"/>
          <p14:tracePt t="7504" x="6499225" y="1951038"/>
          <p14:tracePt t="7537" x="6562725" y="1951038"/>
          <p14:tracePt t="7571" x="6716713" y="1951038"/>
          <p14:tracePt t="7604" x="6945313" y="1970088"/>
          <p14:tracePt t="7638" x="7150100" y="1989138"/>
          <p14:tracePt t="7640" x="7181850" y="1989138"/>
          <p14:tracePt t="7670" x="7207250" y="1989138"/>
          <p14:tracePt t="7760" x="7219950" y="1989138"/>
          <p14:tracePt t="7784" x="7219950" y="1995488"/>
          <p14:tracePt t="7792" x="7213600" y="1995488"/>
          <p14:tracePt t="7804" x="7213600" y="2001838"/>
          <p14:tracePt t="7836" x="7200900" y="2008188"/>
          <p14:tracePt t="8273" x="7194550" y="2008188"/>
          <p14:tracePt t="8362" x="7188200" y="2008188"/>
          <p14:tracePt t="8378" x="7181850" y="2008188"/>
          <p14:tracePt t="8562" x="7194550" y="2008188"/>
          <p14:tracePt t="8572" x="7200900" y="2008188"/>
          <p14:tracePt t="8583" x="7219950" y="2008188"/>
          <p14:tracePt t="8588" x="7245350" y="2008188"/>
          <p14:tracePt t="8604" x="7321550" y="2014538"/>
          <p14:tracePt t="8636" x="7518400" y="2046288"/>
          <p14:tracePt t="8671" x="7697788" y="2084388"/>
          <p14:tracePt t="8673" x="7748588" y="2097088"/>
          <p14:tracePt t="8704" x="7926388" y="2160588"/>
          <p14:tracePt t="8737" x="8048625" y="2173288"/>
          <p14:tracePt t="8770" x="8054975" y="2173288"/>
          <p14:tracePt t="8803" x="8048625" y="2173288"/>
          <p14:tracePt t="8836" x="8042275" y="2173288"/>
          <p14:tracePt t="8888" x="8035925" y="2173288"/>
          <p14:tracePt t="8902" x="8035925" y="2179638"/>
          <p14:tracePt t="8937" x="8162925" y="2281238"/>
          <p14:tracePt t="8970" x="8659813" y="2403475"/>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8"/>
          <p:cNvSpPr txBox="1">
            <a:spLocks noGrp="1"/>
          </p:cNvSpPr>
          <p:nvPr>
            <p:ph type="title"/>
          </p:nvPr>
        </p:nvSpPr>
        <p:spPr>
          <a:xfrm>
            <a:off x="727650" y="5742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Year-by-Year Breakdown of Top 7 Competitions</a:t>
            </a:r>
            <a:endParaRPr/>
          </a:p>
        </p:txBody>
      </p:sp>
      <p:sp>
        <p:nvSpPr>
          <p:cNvPr id="126" name="Google Shape;126;p18"/>
          <p:cNvSpPr txBox="1">
            <a:spLocks noGrp="1"/>
          </p:cNvSpPr>
          <p:nvPr>
            <p:ph type="body" idx="1"/>
          </p:nvPr>
        </p:nvSpPr>
        <p:spPr>
          <a:xfrm>
            <a:off x="5345925" y="1575475"/>
            <a:ext cx="3036900" cy="2516400"/>
          </a:xfrm>
          <a:prstGeom prst="rect">
            <a:avLst/>
          </a:prstGeom>
        </p:spPr>
        <p:txBody>
          <a:bodyPr spcFirstLastPara="1" wrap="square" lIns="91425" tIns="91425" rIns="91425" bIns="91425" anchor="t" anchorCtr="0">
            <a:normAutofit fontScale="92500"/>
          </a:bodyPr>
          <a:lstStyle/>
          <a:p>
            <a:pPr marL="285750" indent="-285750"/>
            <a:r>
              <a:rPr lang="en" dirty="0"/>
              <a:t>This line graph plots the yearly post-deadline submissions of the seven competitions with the highest total post-deadline submissions.</a:t>
            </a:r>
            <a:endParaRPr dirty="0"/>
          </a:p>
          <a:p>
            <a:pPr marL="285750" indent="-285750"/>
            <a:r>
              <a:rPr lang="en" dirty="0"/>
              <a:t>The bike sharing competition was the most popular from 2018-2022 before being overtaken by the skyrocketing popularities of the tabular playground series (Aug 2022) and Microsoft malware competitions.</a:t>
            </a:r>
            <a:endParaRPr dirty="0"/>
          </a:p>
        </p:txBody>
      </p:sp>
      <p:pic>
        <p:nvPicPr>
          <p:cNvPr id="127" name="Google Shape;127;p18"/>
          <p:cNvPicPr preferRelativeResize="0"/>
          <p:nvPr/>
        </p:nvPicPr>
        <p:blipFill>
          <a:blip r:embed="rId5">
            <a:alphaModFix/>
          </a:blip>
          <a:stretch>
            <a:fillRect/>
          </a:stretch>
        </p:blipFill>
        <p:spPr>
          <a:xfrm>
            <a:off x="248400" y="1481575"/>
            <a:ext cx="4804950" cy="3178650"/>
          </a:xfrm>
          <a:prstGeom prst="rect">
            <a:avLst/>
          </a:prstGeom>
          <a:noFill/>
          <a:ln>
            <a:noFill/>
          </a:ln>
        </p:spPr>
      </p:pic>
      <p:pic>
        <p:nvPicPr>
          <p:cNvPr id="3" name="Audio 2">
            <a:hlinkClick r:id="" action="ppaction://media"/>
            <a:extLst>
              <a:ext uri="{FF2B5EF4-FFF2-40B4-BE49-F238E27FC236}">
                <a16:creationId xmlns:a16="http://schemas.microsoft.com/office/drawing/2014/main" id="{D609DF4E-3EC7-71F6-4710-DF501AF3EA6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4656"/>
    </mc:Choice>
    <mc:Fallback>
      <p:transition spd="slow" advTm="146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64" x="8767763" y="2236788"/>
          <p14:tracePt t="82" x="7894638" y="2033588"/>
          <p14:tracePt t="114" x="5830888" y="1631950"/>
          <p14:tracePt t="148" x="4721225" y="1471613"/>
          <p14:tracePt t="181" x="4594225" y="1446213"/>
          <p14:tracePt t="215" x="4613275" y="1446213"/>
          <p14:tracePt t="249" x="4619625" y="1446213"/>
          <p14:tracePt t="282" x="4625975" y="1446213"/>
          <p14:tracePt t="315" x="4625975" y="1439863"/>
          <p14:tracePt t="930" x="4625975" y="1433513"/>
          <p14:tracePt t="939" x="4619625" y="1433513"/>
          <p14:tracePt t="8114" x="4625975" y="1433513"/>
          <p14:tracePt t="8121" x="4632325" y="1433513"/>
          <p14:tracePt t="8132" x="4638675" y="1433513"/>
          <p14:tracePt t="8137" x="4651375" y="1433513"/>
          <p14:tracePt t="8152" x="4664075" y="1433513"/>
          <p14:tracePt t="8161" x="4670425" y="1433513"/>
          <p14:tracePt t="8195" x="4740275" y="1427163"/>
          <p14:tracePt t="8228" x="4784725" y="1427163"/>
          <p14:tracePt t="8262" x="4791075" y="1427163"/>
          <p14:tracePt t="11122" x="4797425" y="1420813"/>
          <p14:tracePt t="11131" x="4805363" y="1420813"/>
          <p14:tracePt t="11146" x="4830763" y="1420813"/>
          <p14:tracePt t="11168" x="4837113" y="1420813"/>
          <p14:tracePt t="11194" x="4849813" y="1420813"/>
          <p14:tracePt t="11228" x="4862513" y="1420813"/>
          <p14:tracePt t="11261" x="4894263" y="1420813"/>
          <p14:tracePt t="11295" x="4906963" y="1427163"/>
          <p14:tracePt t="11297" x="4913313" y="1427163"/>
          <p14:tracePt t="11328" x="4919663" y="1427163"/>
          <p14:tracePt t="11449" x="4926013" y="1427163"/>
          <p14:tracePt t="11457" x="4932363" y="1427163"/>
          <p14:tracePt t="11473" x="4945063" y="1427163"/>
          <p14:tracePt t="11479" x="4964113" y="1427163"/>
          <p14:tracePt t="11494" x="4976813" y="1427163"/>
          <p14:tracePt t="11495" x="5002213" y="1427163"/>
          <p14:tracePt t="11527" x="5167313" y="1408113"/>
          <p14:tracePt t="11561" x="5410200" y="1357313"/>
          <p14:tracePt t="11594" x="5619750" y="1312863"/>
          <p14:tracePt t="11627" x="5632450" y="1306513"/>
          <p14:tracePt t="11660" x="5638800" y="1300163"/>
          <p14:tracePt t="11719" x="5632450" y="1300163"/>
          <p14:tracePt t="13226" x="5626100" y="1300163"/>
          <p14:tracePt t="13235" x="5619750" y="1300163"/>
          <p14:tracePt t="13250" x="5613400" y="1300163"/>
          <p14:tracePt t="13281" x="5588000" y="1293813"/>
          <p14:tracePt t="13314" x="5581650" y="1293813"/>
          <p14:tracePt t="13368" x="5594350" y="1293813"/>
          <p14:tracePt t="13377" x="5600700" y="1300163"/>
          <p14:tracePt t="13409" x="5683250" y="1344613"/>
          <p14:tracePt t="13446" x="5818188" y="1420813"/>
          <p14:tracePt t="13479" x="6065838" y="1517650"/>
          <p14:tracePt t="13483" x="6161088" y="1555750"/>
          <p14:tracePt t="13513" x="6594475" y="1682750"/>
          <p14:tracePt t="13543" x="7118350" y="1822450"/>
          <p14:tracePt t="13574" x="7486650" y="1938338"/>
          <p14:tracePt t="13608" x="7786688" y="2039938"/>
          <p14:tracePt t="13641" x="8061325" y="2122488"/>
          <p14:tracePt t="13674" x="8366125" y="2224088"/>
          <p14:tracePt t="13708" x="8697913" y="2325688"/>
          <p14:tracePt t="13741" x="9036050" y="2441575"/>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9"/>
          <p:cNvSpPr txBox="1">
            <a:spLocks noGrp="1"/>
          </p:cNvSpPr>
          <p:nvPr>
            <p:ph type="title"/>
          </p:nvPr>
        </p:nvSpPr>
        <p:spPr>
          <a:xfrm>
            <a:off x="727650" y="498075"/>
            <a:ext cx="78525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Popularity of Languages and Deep Learning Libraries</a:t>
            </a:r>
            <a:endParaRPr/>
          </a:p>
        </p:txBody>
      </p:sp>
      <p:sp>
        <p:nvSpPr>
          <p:cNvPr id="133" name="Google Shape;133;p19"/>
          <p:cNvSpPr txBox="1">
            <a:spLocks noGrp="1"/>
          </p:cNvSpPr>
          <p:nvPr>
            <p:ph type="body" idx="1"/>
          </p:nvPr>
        </p:nvSpPr>
        <p:spPr>
          <a:xfrm>
            <a:off x="371925" y="3722125"/>
            <a:ext cx="4003500" cy="877800"/>
          </a:xfrm>
          <a:prstGeom prst="rect">
            <a:avLst/>
          </a:prstGeom>
        </p:spPr>
        <p:txBody>
          <a:bodyPr spcFirstLastPara="1" wrap="square" lIns="91425" tIns="91425" rIns="91425" bIns="91425" anchor="t" anchorCtr="0">
            <a:normAutofit fontScale="92500"/>
          </a:bodyPr>
          <a:lstStyle/>
          <a:p>
            <a:pPr marL="0" lvl="0" indent="0" algn="l" rtl="0">
              <a:spcBef>
                <a:spcPts val="0"/>
              </a:spcBef>
              <a:spcAft>
                <a:spcPts val="1200"/>
              </a:spcAft>
              <a:buNone/>
            </a:pPr>
            <a:r>
              <a:rPr lang="en"/>
              <a:t>R’s popularity among kernels remains consistent over the years, while Python has become far more popular.</a:t>
            </a:r>
            <a:endParaRPr/>
          </a:p>
        </p:txBody>
      </p:sp>
      <p:pic>
        <p:nvPicPr>
          <p:cNvPr id="134" name="Google Shape;134;p19"/>
          <p:cNvPicPr preferRelativeResize="0"/>
          <p:nvPr/>
        </p:nvPicPr>
        <p:blipFill>
          <a:blip r:embed="rId5">
            <a:alphaModFix/>
          </a:blip>
          <a:stretch>
            <a:fillRect/>
          </a:stretch>
        </p:blipFill>
        <p:spPr>
          <a:xfrm>
            <a:off x="219988" y="1371500"/>
            <a:ext cx="4188962" cy="2248100"/>
          </a:xfrm>
          <a:prstGeom prst="rect">
            <a:avLst/>
          </a:prstGeom>
          <a:noFill/>
          <a:ln>
            <a:noFill/>
          </a:ln>
        </p:spPr>
      </p:pic>
      <p:pic>
        <p:nvPicPr>
          <p:cNvPr id="135" name="Google Shape;135;p19"/>
          <p:cNvPicPr preferRelativeResize="0"/>
          <p:nvPr/>
        </p:nvPicPr>
        <p:blipFill>
          <a:blip r:embed="rId6">
            <a:alphaModFix/>
          </a:blip>
          <a:stretch>
            <a:fillRect/>
          </a:stretch>
        </p:blipFill>
        <p:spPr>
          <a:xfrm>
            <a:off x="4650375" y="985625"/>
            <a:ext cx="4218126" cy="2750600"/>
          </a:xfrm>
          <a:prstGeom prst="rect">
            <a:avLst/>
          </a:prstGeom>
          <a:noFill/>
          <a:ln>
            <a:noFill/>
          </a:ln>
        </p:spPr>
      </p:pic>
      <p:sp>
        <p:nvSpPr>
          <p:cNvPr id="136" name="Google Shape;136;p19"/>
          <p:cNvSpPr txBox="1">
            <a:spLocks noGrp="1"/>
          </p:cNvSpPr>
          <p:nvPr>
            <p:ph type="body" idx="1"/>
          </p:nvPr>
        </p:nvSpPr>
        <p:spPr>
          <a:xfrm>
            <a:off x="4831450" y="3722125"/>
            <a:ext cx="4104000" cy="14991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1200"/>
              </a:spcAft>
              <a:buNone/>
            </a:pPr>
            <a:r>
              <a:rPr lang="en"/>
              <a:t>Among the three most commonly used deep learning frameworks, PyTorch, the most recently developed, was mentioned more than the other two in Kaggle forum posts in 2019-2021. Nowadays, it seems PyTorch and TensorFlow are in a dead heat for most widely used framework.</a:t>
            </a:r>
            <a:endParaRPr/>
          </a:p>
        </p:txBody>
      </p:sp>
      <p:pic>
        <p:nvPicPr>
          <p:cNvPr id="2" name="Audio 1">
            <a:hlinkClick r:id="" action="ppaction://media"/>
            <a:extLst>
              <a:ext uri="{FF2B5EF4-FFF2-40B4-BE49-F238E27FC236}">
                <a16:creationId xmlns:a16="http://schemas.microsoft.com/office/drawing/2014/main" id="{CC4096D7-29DA-D0B7-8921-916B5ABE47D5}"/>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568"/>
    </mc:Choice>
    <mc:Fallback>
      <p:transition spd="slow" advTm="135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537" x="8558213" y="1917700"/>
          <p14:tracePt t="545" x="8188325" y="1765300"/>
          <p14:tracePt t="560" x="7812088" y="1606550"/>
          <p14:tracePt t="561" x="7461250" y="1484313"/>
          <p14:tracePt t="593" x="6511925" y="1135063"/>
          <p14:tracePt t="626" x="6238875" y="1069975"/>
          <p14:tracePt t="660" x="6154738" y="1063625"/>
          <p14:tracePt t="693" x="6078538" y="1057275"/>
          <p14:tracePt t="727" x="5837238" y="1038225"/>
          <p14:tracePt t="760" x="5600700" y="1038225"/>
          <p14:tracePt t="761" x="5575300" y="1038225"/>
          <p14:tracePt t="993" x="5562600" y="1038225"/>
          <p14:tracePt t="1001" x="5556250" y="1044575"/>
          <p14:tracePt t="1010" x="5556250" y="1050925"/>
          <p14:tracePt t="1026" x="5556250" y="1084263"/>
          <p14:tracePt t="1060" x="5556250" y="1211263"/>
          <p14:tracePt t="1093" x="5556250" y="1530350"/>
          <p14:tracePt t="1126" x="5549900" y="1924050"/>
          <p14:tracePt t="1160" x="5543550" y="2128838"/>
          <p14:tracePt t="1161" x="5543550" y="2160588"/>
          <p14:tracePt t="1193" x="5543550" y="2281238"/>
          <p14:tracePt t="1226" x="5537200" y="2403475"/>
          <p14:tracePt t="1259" x="5518150" y="2498725"/>
          <p14:tracePt t="1293" x="5505450" y="2524125"/>
          <p14:tracePt t="1326" x="5499100" y="2536825"/>
          <p14:tracePt t="1409" x="5492750" y="2536825"/>
          <p14:tracePt t="1433" x="5492750" y="2543175"/>
          <p14:tracePt t="1441" x="5486400" y="2543175"/>
          <p14:tracePt t="1460" x="5461000" y="2574925"/>
          <p14:tracePt t="1493" x="5441950" y="2625725"/>
          <p14:tracePt t="1526" x="5429250" y="2651125"/>
          <p14:tracePt t="1560" x="5397500" y="2701925"/>
          <p14:tracePt t="1593" x="5378450" y="2784475"/>
          <p14:tracePt t="1626" x="5378450" y="2811463"/>
          <p14:tracePt t="1689" x="5372100" y="2811463"/>
          <p14:tracePt t="1697" x="5372100" y="2805113"/>
          <p14:tracePt t="12195" x="5372100" y="2798763"/>
          <p14:tracePt t="12211" x="5378450" y="2784475"/>
          <p14:tracePt t="12219" x="5403850" y="2759075"/>
          <p14:tracePt t="12240" x="5454650" y="2701925"/>
          <p14:tracePt t="12274" x="5416550" y="2568575"/>
          <p14:tracePt t="12307" x="5180013" y="2236788"/>
          <p14:tracePt t="12341" x="5072063" y="2046288"/>
          <p14:tracePt t="12376" x="5097463" y="2001838"/>
          <p14:tracePt t="12410" x="5148263" y="1989138"/>
          <p14:tracePt t="12413" x="5160963" y="1989138"/>
          <p14:tracePt t="12443" x="5186363" y="1989138"/>
          <p14:tracePt t="12476" x="5492750" y="2052638"/>
          <p14:tracePt t="12509" x="6556375" y="2293938"/>
          <p14:tracePt t="12542" x="7793038" y="2409825"/>
          <p14:tracePt t="12576" x="8843963" y="2378075"/>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E4F9D-959C-1BFC-8FCB-F3ECB0B1824C}"/>
              </a:ext>
            </a:extLst>
          </p:cNvPr>
          <p:cNvSpPr>
            <a:spLocks noGrp="1"/>
          </p:cNvSpPr>
          <p:nvPr>
            <p:ph type="title"/>
          </p:nvPr>
        </p:nvSpPr>
        <p:spPr>
          <a:xfrm>
            <a:off x="727650" y="549393"/>
            <a:ext cx="7688700" cy="535200"/>
          </a:xfrm>
        </p:spPr>
        <p:txBody>
          <a:bodyPr>
            <a:normAutofit fontScale="90000"/>
          </a:bodyPr>
          <a:lstStyle/>
          <a:p>
            <a:r>
              <a:rPr lang="en-US" dirty="0"/>
              <a:t>Popularity of Common R Packages</a:t>
            </a:r>
          </a:p>
        </p:txBody>
      </p:sp>
      <p:pic>
        <p:nvPicPr>
          <p:cNvPr id="1026" name="Picture 2">
            <a:extLst>
              <a:ext uri="{FF2B5EF4-FFF2-40B4-BE49-F238E27FC236}">
                <a16:creationId xmlns:a16="http://schemas.microsoft.com/office/drawing/2014/main" id="{E4B2BD56-EF92-0607-F899-1B88E22399F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4946" y="1419336"/>
            <a:ext cx="5400675" cy="3400425"/>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126;p18">
            <a:extLst>
              <a:ext uri="{FF2B5EF4-FFF2-40B4-BE49-F238E27FC236}">
                <a16:creationId xmlns:a16="http://schemas.microsoft.com/office/drawing/2014/main" id="{6FBA7BE7-2CDF-BEAB-03FE-3FEC4EEA8EF5}"/>
              </a:ext>
            </a:extLst>
          </p:cNvPr>
          <p:cNvSpPr txBox="1">
            <a:spLocks noGrp="1"/>
          </p:cNvSpPr>
          <p:nvPr>
            <p:ph type="body" idx="1"/>
          </p:nvPr>
        </p:nvSpPr>
        <p:spPr>
          <a:xfrm>
            <a:off x="5762171" y="1510160"/>
            <a:ext cx="3106883" cy="2516400"/>
          </a:xfrm>
          <a:prstGeom prst="rect">
            <a:avLst/>
          </a:prstGeom>
        </p:spPr>
        <p:txBody>
          <a:bodyPr spcFirstLastPara="1" wrap="square" lIns="91425" tIns="91425" rIns="91425" bIns="91425" anchor="t" anchorCtr="0">
            <a:normAutofit lnSpcReduction="10000"/>
          </a:bodyPr>
          <a:lstStyle/>
          <a:p>
            <a:pPr marL="285750" indent="-285750"/>
            <a:r>
              <a:rPr lang="en" dirty="0"/>
              <a:t>This line graph plots the number of forum posts that mention tidyverse, ggplot2, and dplyr, each year.</a:t>
            </a:r>
          </a:p>
          <a:p>
            <a:pPr marL="285750" indent="-285750"/>
            <a:r>
              <a:rPr lang="en-US" dirty="0"/>
              <a:t>G</a:t>
            </a:r>
            <a:r>
              <a:rPr lang="en" dirty="0"/>
              <a:t>gplot2 is used for creating plots and visualizations.</a:t>
            </a:r>
          </a:p>
          <a:p>
            <a:pPr marL="285750" indent="-285750"/>
            <a:r>
              <a:rPr lang="en-US" dirty="0"/>
              <a:t>T</a:t>
            </a:r>
            <a:r>
              <a:rPr lang="en" dirty="0"/>
              <a:t>idyverse is used to pivot and unpivot data tables (convert them from tall to wide formats and vice versa).</a:t>
            </a:r>
          </a:p>
          <a:p>
            <a:pPr marL="285750" indent="-285750"/>
            <a:r>
              <a:rPr lang="en-US" dirty="0"/>
              <a:t>D</a:t>
            </a:r>
            <a:r>
              <a:rPr lang="en" dirty="0"/>
              <a:t>plyr is used for essentially all other data transformation processes.</a:t>
            </a:r>
          </a:p>
        </p:txBody>
      </p:sp>
      <p:pic>
        <p:nvPicPr>
          <p:cNvPr id="10" name="Audio 9">
            <a:hlinkClick r:id="" action="ppaction://media"/>
            <a:extLst>
              <a:ext uri="{FF2B5EF4-FFF2-40B4-BE49-F238E27FC236}">
                <a16:creationId xmlns:a16="http://schemas.microsoft.com/office/drawing/2014/main" id="{ED6E8808-4A72-A774-34A2-970906B5AFA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1277690594"/>
      </p:ext>
    </p:extLst>
  </p:cSld>
  <p:clrMapOvr>
    <a:masterClrMapping/>
  </p:clrMapOvr>
  <mc:AlternateContent xmlns:mc="http://schemas.openxmlformats.org/markup-compatibility/2006">
    <mc:Choice xmlns:p14="http://schemas.microsoft.com/office/powerpoint/2010/main" Requires="p14">
      <p:transition spd="slow" p14:dur="2000" advTm="33969"/>
    </mc:Choice>
    <mc:Fallback>
      <p:transition spd="slow" advTm="339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extLst>
    <p:ext uri="{3A86A75C-4F4B-4683-9AE1-C65F6400EC91}">
      <p14:laserTraceLst xmlns:p14="http://schemas.microsoft.com/office/powerpoint/2010/main">
        <p14:tracePtLst>
          <p14:tracePt t="32515" x="6129338" y="968375"/>
          <p14:tracePt t="32524" x="6072188" y="968375"/>
          <p14:tracePt t="32535" x="5989638" y="968375"/>
          <p14:tracePt t="32562" x="5180013" y="885825"/>
          <p14:tracePt t="32591" x="4556125" y="847725"/>
          <p14:tracePt t="32625" x="4167188" y="841375"/>
          <p14:tracePt t="32858" x="4154488" y="841375"/>
          <p14:tracePt t="32866" x="4141788" y="835025"/>
          <p14:tracePt t="32877" x="4122738" y="828675"/>
          <p14:tracePt t="32893" x="4052888" y="803275"/>
          <p14:tracePt t="32929" x="3524250" y="598488"/>
          <p14:tracePt t="32933" x="3300413" y="509588"/>
          <p14:tracePt t="32958" x="2401888" y="190500"/>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7179D-DD13-F639-44E4-62104D9C3997}"/>
              </a:ext>
            </a:extLst>
          </p:cNvPr>
          <p:cNvSpPr>
            <a:spLocks noGrp="1"/>
          </p:cNvSpPr>
          <p:nvPr>
            <p:ph type="title"/>
          </p:nvPr>
        </p:nvSpPr>
        <p:spPr>
          <a:xfrm>
            <a:off x="727650" y="585679"/>
            <a:ext cx="7688700" cy="535200"/>
          </a:xfrm>
        </p:spPr>
        <p:txBody>
          <a:bodyPr>
            <a:normAutofit fontScale="90000"/>
          </a:bodyPr>
          <a:lstStyle/>
          <a:p>
            <a:r>
              <a:rPr lang="en-US" dirty="0"/>
              <a:t>Kaggle Tags</a:t>
            </a:r>
          </a:p>
        </p:txBody>
      </p:sp>
      <p:graphicFrame>
        <p:nvGraphicFramePr>
          <p:cNvPr id="4" name="Table 3">
            <a:extLst>
              <a:ext uri="{FF2B5EF4-FFF2-40B4-BE49-F238E27FC236}">
                <a16:creationId xmlns:a16="http://schemas.microsoft.com/office/drawing/2014/main" id="{F09F3E7A-B1A1-99DF-C07D-64CB0383F29E}"/>
              </a:ext>
            </a:extLst>
          </p:cNvPr>
          <p:cNvGraphicFramePr>
            <a:graphicFrameLocks noGrp="1"/>
          </p:cNvGraphicFramePr>
          <p:nvPr>
            <p:extLst>
              <p:ext uri="{D42A27DB-BD31-4B8C-83A1-F6EECF244321}">
                <p14:modId xmlns:p14="http://schemas.microsoft.com/office/powerpoint/2010/main" val="3489321178"/>
              </p:ext>
            </p:extLst>
          </p:nvPr>
        </p:nvGraphicFramePr>
        <p:xfrm>
          <a:off x="1629229" y="1468392"/>
          <a:ext cx="5943600" cy="3408680"/>
        </p:xfrm>
        <a:graphic>
          <a:graphicData uri="http://schemas.openxmlformats.org/drawingml/2006/table">
            <a:tbl>
              <a:tblPr/>
              <a:tblGrid>
                <a:gridCol w="1981200">
                  <a:extLst>
                    <a:ext uri="{9D8B030D-6E8A-4147-A177-3AD203B41FA5}">
                      <a16:colId xmlns:a16="http://schemas.microsoft.com/office/drawing/2014/main" val="4256769761"/>
                    </a:ext>
                  </a:extLst>
                </a:gridCol>
                <a:gridCol w="1981200">
                  <a:extLst>
                    <a:ext uri="{9D8B030D-6E8A-4147-A177-3AD203B41FA5}">
                      <a16:colId xmlns:a16="http://schemas.microsoft.com/office/drawing/2014/main" val="3051322272"/>
                    </a:ext>
                  </a:extLst>
                </a:gridCol>
                <a:gridCol w="1981200">
                  <a:extLst>
                    <a:ext uri="{9D8B030D-6E8A-4147-A177-3AD203B41FA5}">
                      <a16:colId xmlns:a16="http://schemas.microsoft.com/office/drawing/2014/main" val="2421354015"/>
                    </a:ext>
                  </a:extLst>
                </a:gridCol>
              </a:tblGrid>
              <a:tr h="0">
                <a:tc>
                  <a:txBody>
                    <a:bodyPr/>
                    <a:lstStyle/>
                    <a:p>
                      <a:pPr algn="ctr" rtl="0" fontAlgn="t">
                        <a:spcBef>
                          <a:spcPts val="0"/>
                        </a:spcBef>
                        <a:spcAft>
                          <a:spcPts val="0"/>
                        </a:spcAft>
                      </a:pPr>
                      <a:r>
                        <a:rPr lang="en-US" sz="1200" b="1" i="0" u="none" strike="noStrike">
                          <a:solidFill>
                            <a:srgbClr val="000000"/>
                          </a:solidFill>
                          <a:effectLst/>
                          <a:latin typeface="Times New Roman" panose="02020603050405020304" pitchFamily="18" charset="0"/>
                        </a:rPr>
                        <a:t>Parent Tag ID</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US" sz="1200" b="1" i="0" u="none" strike="noStrike">
                          <a:solidFill>
                            <a:srgbClr val="000000"/>
                          </a:solidFill>
                          <a:effectLst/>
                          <a:latin typeface="Times New Roman" panose="02020603050405020304" pitchFamily="18" charset="0"/>
                        </a:rPr>
                        <a:t>Parent Tag Name</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US" sz="1200" b="1" i="0" u="none" strike="noStrike">
                          <a:solidFill>
                            <a:srgbClr val="000000"/>
                          </a:solidFill>
                          <a:effectLst/>
                          <a:latin typeface="Times New Roman" panose="02020603050405020304" pitchFamily="18" charset="0"/>
                        </a:rPr>
                        <a:t>Number of Subtags</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266104893"/>
                  </a:ext>
                </a:extLst>
              </a:tr>
              <a:tr h="0">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16679</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Architecture</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212</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0641617"/>
                  </a:ext>
                </a:extLst>
              </a:tr>
              <a:tr h="0">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16674</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Language</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211</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33202936"/>
                  </a:ext>
                </a:extLst>
              </a:tr>
              <a:tr h="0">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16673</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Task</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70</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272517089"/>
                  </a:ext>
                </a:extLst>
              </a:tr>
              <a:tr h="0">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16585</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Packages</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55</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813464652"/>
                  </a:ext>
                </a:extLst>
              </a:tr>
              <a:tr h="0">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13200</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Technique</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37</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5029231"/>
                  </a:ext>
                </a:extLst>
              </a:tr>
              <a:tr h="0">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16000</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Admin</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11</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867354451"/>
                  </a:ext>
                </a:extLst>
              </a:tr>
              <a:tr h="0">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4141</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Sports</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11</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93333244"/>
                  </a:ext>
                </a:extLst>
              </a:tr>
              <a:tr h="0">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7302</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Environment</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9</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06196385"/>
                  </a:ext>
                </a:extLst>
              </a:tr>
              <a:tr h="0">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3000</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Geography and places</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9</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627749651"/>
                  </a:ext>
                </a:extLst>
              </a:tr>
              <a:tr h="0">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14100</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US" sz="1200" b="0" i="0" u="none" strike="noStrike">
                          <a:solidFill>
                            <a:srgbClr val="000000"/>
                          </a:solidFill>
                          <a:effectLst/>
                          <a:latin typeface="Times New Roman" panose="02020603050405020304" pitchFamily="18" charset="0"/>
                        </a:rPr>
                        <a:t>Data type</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US" sz="1200" b="0" i="0" u="none" strike="noStrike" dirty="0">
                          <a:solidFill>
                            <a:srgbClr val="000000"/>
                          </a:solidFill>
                          <a:effectLst/>
                          <a:latin typeface="Times New Roman" panose="02020603050405020304" pitchFamily="18" charset="0"/>
                        </a:rPr>
                        <a:t>9</a:t>
                      </a:r>
                      <a:endParaRPr lang="en-US"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404841070"/>
                  </a:ext>
                </a:extLst>
              </a:tr>
            </a:tbl>
          </a:graphicData>
        </a:graphic>
      </p:graphicFrame>
      <p:sp>
        <p:nvSpPr>
          <p:cNvPr id="5" name="Rectangle 1">
            <a:extLst>
              <a:ext uri="{FF2B5EF4-FFF2-40B4-BE49-F238E27FC236}">
                <a16:creationId xmlns:a16="http://schemas.microsoft.com/office/drawing/2014/main" id="{C4DF4EA2-980C-2EAB-6D9F-90EDD66B7D69}"/>
              </a:ext>
            </a:extLst>
          </p:cNvPr>
          <p:cNvSpPr>
            <a:spLocks noChangeArrowheads="1"/>
          </p:cNvSpPr>
          <p:nvPr/>
        </p:nvSpPr>
        <p:spPr bwMode="auto">
          <a:xfrm>
            <a:off x="1651000" y="1467757"/>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8" name="Audio 7">
            <a:hlinkClick r:id="" action="ppaction://media"/>
            <a:extLst>
              <a:ext uri="{FF2B5EF4-FFF2-40B4-BE49-F238E27FC236}">
                <a16:creationId xmlns:a16="http://schemas.microsoft.com/office/drawing/2014/main" id="{6F551CFE-2595-A719-59DA-D9A7891D27AB}"/>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820275953"/>
      </p:ext>
    </p:extLst>
  </p:cSld>
  <p:clrMapOvr>
    <a:masterClrMapping/>
  </p:clrMapOvr>
  <mc:AlternateContent xmlns:mc="http://schemas.openxmlformats.org/markup-compatibility/2006">
    <mc:Choice xmlns:p14="http://schemas.microsoft.com/office/powerpoint/2010/main" Requires="p14">
      <p:transition spd="slow" p14:dur="2000" advTm="89003"/>
    </mc:Choice>
    <mc:Fallback>
      <p:transition spd="slow" advTm="890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413" x="471488" y="1593850"/>
          <p14:tracePt t="2845" x="471488" y="1606550"/>
          <p14:tracePt t="2855" x="471488" y="1612900"/>
          <p14:tracePt t="2871" x="490538" y="1644650"/>
          <p14:tracePt t="2887" x="522288" y="1651000"/>
          <p14:tracePt t="2904" x="528638" y="1651000"/>
          <p14:tracePt t="2935" x="522288" y="1651000"/>
          <p14:tracePt t="2966" x="554038" y="1644650"/>
          <p14:tracePt t="3011" x="566738" y="1644650"/>
          <p14:tracePt t="3033" x="579438" y="1631950"/>
          <p14:tracePt t="3067" x="681038" y="1619250"/>
          <p14:tracePt t="3068" x="720725" y="1619250"/>
          <p14:tracePt t="3099" x="758825" y="1625600"/>
          <p14:tracePt t="3133" x="790575" y="1625600"/>
          <p14:tracePt t="3166" x="828675" y="1644650"/>
          <p14:tracePt t="3199" x="879475" y="1663700"/>
          <p14:tracePt t="3233" x="930275" y="1689100"/>
          <p14:tracePt t="3266" x="962025" y="1701800"/>
          <p14:tracePt t="3268" x="968375" y="1708150"/>
          <p14:tracePt t="3300" x="974725" y="1708150"/>
          <p14:tracePt t="3333" x="987425" y="1714500"/>
          <p14:tracePt t="3366" x="987425" y="1727200"/>
          <p14:tracePt t="3399" x="962025" y="1733550"/>
          <p14:tracePt t="3432" x="936625" y="1733550"/>
          <p14:tracePt t="3469" x="923925" y="1714500"/>
          <p14:tracePt t="3505" x="917575" y="1708150"/>
          <p14:tracePt t="3535" x="904875" y="1695450"/>
          <p14:tracePt t="3568" x="885825" y="1682750"/>
          <p14:tracePt t="3601" x="879475" y="1676400"/>
          <p14:tracePt t="3716" x="873125" y="1670050"/>
          <p14:tracePt t="3741" x="873125" y="1663700"/>
          <p14:tracePt t="3749" x="873125" y="1657350"/>
          <p14:tracePt t="3815" x="873125" y="1651000"/>
          <p14:tracePt t="4822" x="873125" y="1644650"/>
          <p14:tracePt t="4830" x="873125" y="1638300"/>
          <p14:tracePt t="4847" x="873125" y="1631950"/>
          <p14:tracePt t="4862" x="873125" y="1625600"/>
          <p14:tracePt t="5566" x="873125" y="1631950"/>
          <p14:tracePt t="5582" x="873125" y="1638300"/>
          <p14:tracePt t="5593" x="873125" y="1644650"/>
          <p14:tracePt t="5619" x="879475" y="1657350"/>
          <p14:tracePt t="6878" x="885825" y="1657350"/>
          <p14:tracePt t="6902" x="885825" y="1651000"/>
          <p14:tracePt t="6919" x="892175" y="1644650"/>
          <p14:tracePt t="12525" x="892175" y="1651000"/>
          <p14:tracePt t="12566" x="892175" y="1657350"/>
          <p14:tracePt t="14542" x="892175" y="1663700"/>
          <p14:tracePt t="14558" x="892175" y="1670050"/>
          <p14:tracePt t="14570" x="898525" y="1676400"/>
          <p14:tracePt t="14599" x="917575" y="1695450"/>
          <p14:tracePt t="14616" x="930275" y="1695450"/>
          <p14:tracePt t="14838" x="930275" y="1701800"/>
          <p14:tracePt t="15141" x="930275" y="1708150"/>
          <p14:tracePt t="15182" x="930275" y="1714500"/>
          <p14:tracePt t="15207" x="930275" y="1720850"/>
          <p14:tracePt t="15218" x="930275" y="1727200"/>
          <p14:tracePt t="15232" x="930275" y="1733550"/>
          <p14:tracePt t="15263" x="942975" y="1746250"/>
          <p14:tracePt t="15280" x="949325" y="1752600"/>
          <p14:tracePt t="15313" x="955675" y="1758950"/>
          <p14:tracePt t="15346" x="981075" y="1765300"/>
          <p14:tracePt t="15349" x="987425" y="1771650"/>
          <p14:tracePt t="15378" x="993775" y="1771650"/>
          <p14:tracePt t="15517" x="1000125" y="1771650"/>
          <p14:tracePt t="15534" x="1006475" y="1771650"/>
          <p14:tracePt t="15543" x="1012825" y="1765300"/>
          <p14:tracePt t="15554" x="1012825" y="1758950"/>
          <p14:tracePt t="15581" x="1012825" y="1727200"/>
          <p14:tracePt t="15614" x="1012825" y="1708150"/>
          <p14:tracePt t="15647" x="1006475" y="1695450"/>
          <p14:tracePt t="15701" x="1000125" y="1695450"/>
          <p14:tracePt t="15713" x="993775" y="1701800"/>
          <p14:tracePt t="15746" x="987425" y="1720850"/>
          <p14:tracePt t="16303" x="987425" y="1727200"/>
          <p14:tracePt t="16318" x="987425" y="1733550"/>
          <p14:tracePt t="16329" x="987425" y="1739900"/>
          <p14:tracePt t="16333" x="987425" y="1746250"/>
          <p14:tracePt t="16362" x="987425" y="1765300"/>
          <p14:tracePt t="16630" x="987425" y="1771650"/>
          <p14:tracePt t="16648" x="987425" y="1778000"/>
          <p14:tracePt t="16663" x="981075" y="1778000"/>
          <p14:tracePt t="16667" x="981075" y="1784350"/>
          <p14:tracePt t="18975" x="974725" y="1790700"/>
          <p14:tracePt t="19710" x="974725" y="1797050"/>
          <p14:tracePt t="19721" x="987425" y="1803400"/>
          <p14:tracePt t="19734" x="1044575" y="1809750"/>
          <p14:tracePt t="19760" x="1166813" y="1822450"/>
          <p14:tracePt t="19793" x="1414463" y="1854200"/>
          <p14:tracePt t="19826" x="1592263" y="1873250"/>
          <p14:tracePt t="19828" x="1606550" y="1873250"/>
          <p14:tracePt t="19861" x="1644650" y="1879600"/>
          <p14:tracePt t="19895" x="1670050" y="1892300"/>
          <p14:tracePt t="19927" x="1771650" y="1892300"/>
          <p14:tracePt t="19961" x="2044700" y="1898650"/>
          <p14:tracePt t="19994" x="2524125" y="1957388"/>
          <p14:tracePt t="20028" x="3116263" y="2046288"/>
          <p14:tracePt t="20061" x="3460750" y="2090738"/>
          <p14:tracePt t="20094" x="3759200" y="2116138"/>
          <p14:tracePt t="20127" x="4008438" y="2141538"/>
          <p14:tracePt t="20161" x="4230688" y="2147888"/>
          <p14:tracePt t="20194" x="4467225" y="2147888"/>
          <p14:tracePt t="20228" x="4657725" y="2147888"/>
          <p14:tracePt t="20260" x="4689475" y="2147888"/>
          <p14:tracePt t="20295" x="4695825" y="2147888"/>
          <p14:tracePt t="20326" x="4733925" y="2141538"/>
          <p14:tracePt t="20362" x="4837113" y="2141538"/>
          <p14:tracePt t="20395" x="4919663" y="2141538"/>
          <p14:tracePt t="20766" x="4926013" y="2141538"/>
          <p14:tracePt t="20798" x="4932363" y="2141538"/>
          <p14:tracePt t="20808" x="4938713" y="2135188"/>
          <p14:tracePt t="20828" x="4938713" y="2128838"/>
          <p14:tracePt t="20844" x="4938713" y="2122488"/>
          <p14:tracePt t="21014" x="4945063" y="2122488"/>
          <p14:tracePt t="21025" x="4951413" y="2116138"/>
          <p14:tracePt t="21037" x="4951413" y="2103438"/>
          <p14:tracePt t="21061" x="4970463" y="2084388"/>
          <p14:tracePt t="21093" x="5008563" y="2033588"/>
          <p14:tracePt t="21127" x="5027613" y="2008188"/>
          <p14:tracePt t="21163" x="5040313" y="1976438"/>
          <p14:tracePt t="21194" x="5046663" y="1970088"/>
          <p14:tracePt t="21343" x="5040313" y="1970088"/>
          <p14:tracePt t="21662" x="5040313" y="1976438"/>
          <p14:tracePt t="21673" x="5027613" y="1982788"/>
          <p14:tracePt t="21686" x="4989513" y="1989138"/>
          <p14:tracePt t="21700" x="4919663" y="1995488"/>
          <p14:tracePt t="21727" x="4727575" y="1995488"/>
          <p14:tracePt t="21760" x="4365625" y="1976438"/>
          <p14:tracePt t="21794" x="4186238" y="1976438"/>
          <p14:tracePt t="21878" x="4186238" y="1970088"/>
          <p14:tracePt t="21902" x="4186238" y="1963738"/>
          <p14:tracePt t="21916" x="4192588" y="1963738"/>
          <p14:tracePt t="21933" x="4198938" y="1963738"/>
          <p14:tracePt t="21959" x="4224338" y="1944688"/>
          <p14:tracePt t="21993" x="4249738" y="1924050"/>
          <p14:tracePt t="22027" x="4268788" y="1892300"/>
          <p14:tracePt t="22032" x="4275138" y="1879600"/>
          <p14:tracePt t="22062" x="4287838" y="1854200"/>
          <p14:tracePt t="22191" x="4287838" y="1847850"/>
          <p14:tracePt t="22215" x="4275138" y="1847850"/>
          <p14:tracePt t="22228" x="4268788" y="1847850"/>
          <p14:tracePt t="22231" x="4249738" y="1847850"/>
          <p14:tracePt t="22244" x="4224338" y="1847850"/>
          <p14:tracePt t="22260" x="4186238" y="1854200"/>
          <p14:tracePt t="22293" x="4135438" y="1866900"/>
          <p14:tracePt t="22326" x="4078288" y="1866900"/>
          <p14:tracePt t="22360" x="4027488" y="1847850"/>
          <p14:tracePt t="22393" x="3989388" y="1841500"/>
          <p14:tracePt t="22426" x="3944938" y="1841500"/>
          <p14:tracePt t="22831" x="3938588" y="1841500"/>
          <p14:tracePt t="23429" x="3938588" y="1854200"/>
          <p14:tracePt t="23435" x="3938588" y="1860550"/>
          <p14:tracePt t="23444" x="3932238" y="1866900"/>
          <p14:tracePt t="23458" x="3932238" y="1873250"/>
          <p14:tracePt t="23460" x="3932238" y="1879600"/>
          <p14:tracePt t="23491" x="3932238" y="1911350"/>
          <p14:tracePt t="23529" x="3932238" y="1931988"/>
          <p14:tracePt t="23563" x="3925888" y="1970088"/>
          <p14:tracePt t="23567" x="3925888" y="1976438"/>
          <p14:tracePt t="23593" x="3925888" y="2001838"/>
          <p14:tracePt t="23625" x="3925888" y="2046288"/>
          <p14:tracePt t="23659" x="3919538" y="2090738"/>
          <p14:tracePt t="23692" x="3919538" y="2097088"/>
          <p14:tracePt t="24454" x="3919538" y="2103438"/>
          <p14:tracePt t="24466" x="3919538" y="2109788"/>
          <p14:tracePt t="24478" x="3919538" y="2116138"/>
          <p14:tracePt t="24508" x="3919538" y="2147888"/>
          <p14:tracePt t="24525" x="3919538" y="2154238"/>
          <p14:tracePt t="24558" x="3925888" y="2166938"/>
          <p14:tracePt t="24592" x="3925888" y="2179638"/>
          <p14:tracePt t="24625" x="3925888" y="2198688"/>
          <p14:tracePt t="24658" x="3925888" y="2205038"/>
          <p14:tracePt t="25607" x="3932238" y="2205038"/>
          <p14:tracePt t="25630" x="3932238" y="2198688"/>
          <p14:tracePt t="27414" x="3925888" y="2198688"/>
          <p14:tracePt t="27422" x="3919538" y="2198688"/>
          <p14:tracePt t="27430" x="3919538" y="2205038"/>
          <p14:tracePt t="27566" x="3919538" y="2198688"/>
          <p14:tracePt t="29060" x="3919538" y="2205038"/>
          <p14:tracePt t="29077" x="3919538" y="2211388"/>
          <p14:tracePt t="29084" x="3919538" y="2224088"/>
          <p14:tracePt t="29107" x="3925888" y="2243138"/>
          <p14:tracePt t="29109" x="3925888" y="2255838"/>
          <p14:tracePt t="29140" x="3932238" y="2274888"/>
          <p14:tracePt t="29173" x="3944938" y="2312988"/>
          <p14:tracePt t="29206" x="3963988" y="2359025"/>
          <p14:tracePt t="29240" x="3983038" y="2397125"/>
          <p14:tracePt t="29273" x="4002088" y="2447925"/>
          <p14:tracePt t="29306" x="4021138" y="2486025"/>
          <p14:tracePt t="29398" x="4021138" y="2492375"/>
          <p14:tracePt t="29411" x="4021138" y="2498725"/>
          <p14:tracePt t="29414" x="4027488" y="2505075"/>
          <p14:tracePt t="29427" x="4027488" y="2511425"/>
          <p14:tracePt t="29432" x="4027488" y="2517775"/>
          <p14:tracePt t="29444" x="4033838" y="2524125"/>
          <p14:tracePt t="29472" x="4033838" y="2530475"/>
          <p14:tracePt t="29505" x="4033838" y="2543175"/>
          <p14:tracePt t="29540" x="4033838" y="2562225"/>
          <p14:tracePt t="29573" x="4033838" y="2581275"/>
          <p14:tracePt t="29605" x="4033838" y="2600325"/>
          <p14:tracePt t="29639" x="4033838" y="2619375"/>
          <p14:tracePt t="29887" x="4033838" y="2625725"/>
          <p14:tracePt t="29902" x="4033838" y="2638425"/>
          <p14:tracePt t="29914" x="4033838" y="2644775"/>
          <p14:tracePt t="29943" x="4033838" y="2657475"/>
          <p14:tracePt t="30582" x="4027488" y="2663825"/>
          <p14:tracePt t="30608" x="4027488" y="2670175"/>
          <p14:tracePt t="30662" x="4027488" y="2676525"/>
          <p14:tracePt t="30674" x="4021138" y="2676525"/>
          <p14:tracePt t="30678" x="4021138" y="2682875"/>
          <p14:tracePt t="30694" x="4021138" y="2689225"/>
          <p14:tracePt t="30829" x="4021138" y="2695575"/>
          <p14:tracePt t="30845" x="4014788" y="2695575"/>
          <p14:tracePt t="31366" x="4014788" y="2701925"/>
          <p14:tracePt t="31380" x="4014788" y="2708275"/>
          <p14:tracePt t="37395" x="4014788" y="2714625"/>
          <p14:tracePt t="37403" x="4008438" y="2714625"/>
          <p14:tracePt t="37411" x="4008438" y="2720975"/>
          <p14:tracePt t="37434" x="4002088" y="2720975"/>
          <p14:tracePt t="38877" x="4002088" y="2727325"/>
          <p14:tracePt t="38886" x="4002088" y="2733675"/>
          <p14:tracePt t="38892" x="3995738" y="2740025"/>
          <p14:tracePt t="38901" x="3989388" y="2740025"/>
          <p14:tracePt t="38934" x="3989388" y="2746375"/>
          <p14:tracePt t="41846" x="3983038" y="2752725"/>
          <p14:tracePt t="41858" x="3976688" y="2752725"/>
          <p14:tracePt t="41871" x="3976688" y="2771775"/>
          <p14:tracePt t="41886" x="3970338" y="2778125"/>
          <p14:tracePt t="41918" x="3970338" y="2811463"/>
          <p14:tracePt t="41950" x="3963988" y="2836863"/>
          <p14:tracePt t="41984" x="3963988" y="2868613"/>
          <p14:tracePt t="42018" x="3963988" y="2900363"/>
          <p14:tracePt t="42051" x="3963988" y="2919413"/>
          <p14:tracePt t="42053" x="3963988" y="2925763"/>
          <p14:tracePt t="42083" x="3963988" y="2970213"/>
          <p14:tracePt t="42116" x="3963988" y="3014663"/>
          <p14:tracePt t="42149" x="3963988" y="3071813"/>
          <p14:tracePt t="42183" x="3963988" y="3141663"/>
          <p14:tracePt t="42216" x="3963988" y="3192463"/>
          <p14:tracePt t="42367" x="3963988" y="3179763"/>
          <p14:tracePt t="42377" x="3963988" y="3154363"/>
          <p14:tracePt t="42389" x="3963988" y="3116263"/>
          <p14:tracePt t="42416" x="3963988" y="3065463"/>
          <p14:tracePt t="42449" x="3963988" y="3052763"/>
          <p14:tracePt t="42499" x="3963988" y="3046413"/>
          <p14:tracePt t="42517" x="3963988" y="3027363"/>
          <p14:tracePt t="42552" x="3970338" y="2989263"/>
          <p14:tracePt t="42584" x="3970338" y="2932113"/>
          <p14:tracePt t="42618" x="3970338" y="2900363"/>
          <p14:tracePt t="42790" x="3970338" y="2894013"/>
          <p14:tracePt t="42801" x="3970338" y="2887663"/>
          <p14:tracePt t="42816" x="3970338" y="2881313"/>
          <p14:tracePt t="42834" x="3970338" y="2868613"/>
          <p14:tracePt t="42851" x="3963988" y="2862263"/>
          <p14:tracePt t="42852" x="3963988" y="2855913"/>
          <p14:tracePt t="42884" x="3951288" y="2836863"/>
          <p14:tracePt t="42989" x="3951288" y="2830513"/>
          <p14:tracePt t="42999" x="3951288" y="2824163"/>
          <p14:tracePt t="46821" x="3944938" y="2824163"/>
          <p14:tracePt t="46846" x="3944938" y="2830513"/>
          <p14:tracePt t="46862" x="3944938" y="2836863"/>
          <p14:tracePt t="46871" x="3944938" y="2843213"/>
          <p14:tracePt t="46885" x="3944938" y="2849563"/>
          <p14:tracePt t="46915" x="3944938" y="2862263"/>
          <p14:tracePt t="46917" x="3944938" y="2874963"/>
          <p14:tracePt t="46949" x="3944938" y="2900363"/>
          <p14:tracePt t="46982" x="3944938" y="2919413"/>
          <p14:tracePt t="47044" x="3944938" y="2925763"/>
          <p14:tracePt t="47060" x="3944938" y="2932113"/>
          <p14:tracePt t="47082" x="3944938" y="2938463"/>
          <p14:tracePt t="47115" x="3944938" y="2957513"/>
          <p14:tracePt t="47117" x="3944938" y="2963863"/>
          <p14:tracePt t="47148" x="3944938" y="2982913"/>
          <p14:tracePt t="47182" x="3944938" y="3008313"/>
          <p14:tracePt t="47214" x="3944938" y="3033713"/>
          <p14:tracePt t="47250" x="3944938" y="3052763"/>
          <p14:tracePt t="47285" x="3944938" y="3090863"/>
          <p14:tracePt t="47317" x="3944938" y="3122613"/>
          <p14:tracePt t="47348" x="3944938" y="3128963"/>
          <p14:tracePt t="47415" x="3944938" y="3135313"/>
          <p14:tracePt t="47426" x="3944938" y="3141663"/>
          <p14:tracePt t="47450" x="3944938" y="3154363"/>
          <p14:tracePt t="47484" x="3944938" y="3160713"/>
          <p14:tracePt t="47489" x="3944938" y="3167063"/>
          <p14:tracePt t="47519" x="3944938" y="3179763"/>
          <p14:tracePt t="47552" x="3932238" y="3192463"/>
          <p14:tracePt t="47774" x="3932238" y="3198813"/>
          <p14:tracePt t="47790" x="3932238" y="3205163"/>
          <p14:tracePt t="47799" x="3925888" y="3205163"/>
          <p14:tracePt t="47815" x="3919538" y="3219450"/>
          <p14:tracePt t="47849" x="3919538" y="3225800"/>
          <p14:tracePt t="47881" x="3919538" y="3238500"/>
          <p14:tracePt t="47918" x="3919538" y="3244850"/>
          <p14:tracePt t="47948" x="3919538" y="3251200"/>
          <p14:tracePt t="48190" x="3919538" y="3257550"/>
          <p14:tracePt t="48201" x="3919538" y="3263900"/>
          <p14:tracePt t="48216" x="3913188" y="3270250"/>
          <p14:tracePt t="48231" x="3913188" y="3276600"/>
          <p14:tracePt t="48248" x="3913188" y="3282950"/>
          <p14:tracePt t="48281" x="3913188" y="3289300"/>
          <p14:tracePt t="48317" x="3913188" y="3302000"/>
          <p14:tracePt t="50686" x="3906838" y="3308350"/>
          <p14:tracePt t="50696" x="3906838" y="3314700"/>
          <p14:tracePt t="50711" x="3900488" y="3321050"/>
          <p14:tracePt t="51302" x="3906838" y="3321050"/>
          <p14:tracePt t="51313" x="3906838" y="3314700"/>
          <p14:tracePt t="54822" x="3906838" y="3321050"/>
          <p14:tracePt t="61285" x="3900488" y="3321050"/>
          <p14:tracePt t="61295" x="3900488" y="3327400"/>
          <p14:tracePt t="61309" x="3887788" y="3333750"/>
          <p14:tracePt t="61326" x="3873500" y="3333750"/>
          <p14:tracePt t="62135" x="3867150" y="3333750"/>
          <p14:tracePt t="62653" x="3867150" y="3327400"/>
          <p14:tracePt t="62665" x="3867150" y="3321050"/>
          <p14:tracePt t="73694" x="3867150" y="3314700"/>
          <p14:tracePt t="73703" x="3867150" y="3308350"/>
          <p14:tracePt t="73715" x="3867150" y="3302000"/>
          <p14:tracePt t="73717" x="3873500" y="3289300"/>
          <p14:tracePt t="73725" x="3873500" y="3276600"/>
          <p14:tracePt t="73736" x="3879850" y="3276600"/>
          <p14:tracePt t="74174" x="3879850" y="3270250"/>
          <p14:tracePt t="74189" x="3873500" y="3270250"/>
          <p14:tracePt t="74200" x="3867150" y="3270250"/>
          <p14:tracePt t="74751" x="3867150" y="3263900"/>
          <p14:tracePt t="74766" x="3867150" y="3257550"/>
          <p14:tracePt t="74776" x="3867150" y="3251200"/>
          <p14:tracePt t="74790" x="3867150" y="3244850"/>
          <p14:tracePt t="74819" x="3867150" y="3232150"/>
          <p14:tracePt t="74821" x="3867150" y="3225800"/>
          <p14:tracePt t="74852" x="3873500" y="3154363"/>
          <p14:tracePt t="74885" x="3873500" y="2970213"/>
          <p14:tracePt t="74919" x="3873500" y="2555875"/>
          <p14:tracePt t="74926" x="3873500" y="2441575"/>
          <p14:tracePt t="74953" x="3873500" y="2154238"/>
          <p14:tracePt t="74986" x="3873500" y="1885950"/>
          <p14:tracePt t="74989" x="3873500" y="1841500"/>
          <p14:tracePt t="75019" x="3822700" y="1720850"/>
          <p14:tracePt t="75022" x="3797300" y="1695450"/>
          <p14:tracePt t="75051" x="3727450" y="1644650"/>
          <p14:tracePt t="75084" x="3689350" y="1619250"/>
          <p14:tracePt t="75140" x="3695700" y="1619250"/>
          <p14:tracePt t="75152" x="3714750" y="1619250"/>
          <p14:tracePt t="75186" x="3816350" y="1593850"/>
          <p14:tracePt t="75220" x="3894138" y="1549400"/>
          <p14:tracePt t="75253" x="3944938" y="1543050"/>
          <p14:tracePt t="75286" x="4116388" y="1581150"/>
          <p14:tracePt t="75319" x="4300538" y="1606550"/>
          <p14:tracePt t="75352" x="4492625" y="1593850"/>
          <p14:tracePt t="75386" x="4594225" y="1562100"/>
          <p14:tracePt t="75419" x="4606925" y="1530350"/>
          <p14:tracePt t="75421" x="4606925" y="1511300"/>
          <p14:tracePt t="75453" x="4537075" y="1376363"/>
          <p14:tracePt t="75486" x="4313238" y="1236663"/>
          <p14:tracePt t="75519" x="4014788" y="1166813"/>
          <p14:tracePt t="75552" x="3790950" y="1217613"/>
          <p14:tracePt t="75586" x="3676650" y="1370013"/>
          <p14:tracePt t="75620" x="3702050" y="1657350"/>
          <p14:tracePt t="75653" x="3803650" y="1924050"/>
          <p14:tracePt t="75685" x="3873500" y="2160588"/>
          <p14:tracePt t="75719" x="3873500" y="2409825"/>
          <p14:tracePt t="75752" x="3835400" y="2536825"/>
          <p14:tracePt t="75804" x="3835400" y="2543175"/>
          <p14:tracePt t="75819" x="3835400" y="2549525"/>
          <p14:tracePt t="75852" x="3835400" y="2536825"/>
          <p14:tracePt t="75886" x="3835400" y="2454275"/>
          <p14:tracePt t="75919" x="3835400" y="2230438"/>
          <p14:tracePt t="75951" x="3835400" y="2109788"/>
          <p14:tracePt t="75986" x="3835400" y="2084388"/>
          <p14:tracePt t="76019" x="3835400" y="2039938"/>
          <p14:tracePt t="76021" x="3835400" y="2020888"/>
          <p14:tracePt t="76052" x="3835400" y="1957388"/>
          <p14:tracePt t="76086" x="3835400" y="1917700"/>
          <p14:tracePt t="77351" x="3835400" y="1924050"/>
          <p14:tracePt t="77362" x="3835400" y="1938338"/>
          <p14:tracePt t="77372" x="3835400" y="1951038"/>
          <p14:tracePt t="77376" x="3835400" y="1957388"/>
          <p14:tracePt t="77384" x="3835400" y="1970088"/>
          <p14:tracePt t="77417" x="3835400" y="2008188"/>
          <p14:tracePt t="77451" x="3835400" y="2020888"/>
          <p14:tracePt t="77564" x="3835400" y="2027238"/>
          <p14:tracePt t="77572" x="3835400" y="2033588"/>
          <p14:tracePt t="77585" x="3835400" y="2039938"/>
          <p14:tracePt t="77601" x="3835400" y="2052638"/>
          <p14:tracePt t="77618" x="3835400" y="2058988"/>
          <p14:tracePt t="77620" x="3835400" y="2071688"/>
          <p14:tracePt t="77651" x="3835400" y="2084388"/>
          <p14:tracePt t="77918" x="3835400" y="2090738"/>
          <p14:tracePt t="77929" x="3829050" y="2097088"/>
          <p14:tracePt t="77942" x="3829050" y="2103438"/>
          <p14:tracePt t="77951" x="3829050" y="2109788"/>
          <p14:tracePt t="77984" x="3829050" y="2122488"/>
          <p14:tracePt t="78017" x="3829050" y="2166938"/>
          <p14:tracePt t="78051" x="3822700" y="2268538"/>
          <p14:tracePt t="78053" x="3816350" y="2306638"/>
          <p14:tracePt t="78084" x="3816350" y="2466975"/>
          <p14:tracePt t="78117" x="3803650" y="2657475"/>
          <p14:tracePt t="78151" x="3803650" y="2727325"/>
          <p14:tracePt t="78184" x="3797300" y="2746375"/>
          <p14:tracePt t="78219" x="3797300" y="2759075"/>
          <p14:tracePt t="78255" x="3790950" y="2771775"/>
          <p14:tracePt t="78289" x="3790950" y="2792413"/>
          <p14:tracePt t="78321" x="3790950" y="2811463"/>
          <p14:tracePt t="78351" x="3790950" y="2849563"/>
          <p14:tracePt t="78384" x="3816350" y="2900363"/>
          <p14:tracePt t="78417" x="3835400" y="2957513"/>
          <p14:tracePt t="78451" x="3860800" y="3001963"/>
          <p14:tracePt t="78453" x="3860800" y="3014663"/>
          <p14:tracePt t="78485" x="3867150" y="3128963"/>
          <p14:tracePt t="78518" x="3867150" y="3219450"/>
          <p14:tracePt t="78551" x="3867150" y="3232150"/>
          <p14:tracePt t="78584" x="3860800" y="3238500"/>
          <p14:tracePt t="78630" x="3860800" y="3232150"/>
          <p14:tracePt t="78655" x="3860800" y="3167063"/>
          <p14:tracePt t="78688" x="3860800" y="2995613"/>
          <p14:tracePt t="78720" x="3860800" y="2951163"/>
          <p14:tracePt t="79726" x="3860800" y="2957513"/>
          <p14:tracePt t="79737" x="3860800" y="2963863"/>
          <p14:tracePt t="79741" x="3860800" y="2970213"/>
          <p14:tracePt t="79755" x="3860800" y="2982913"/>
          <p14:tracePt t="79759" x="3860800" y="2989263"/>
          <p14:tracePt t="79775" x="3860800" y="3014663"/>
          <p14:tracePt t="79784" x="3860800" y="3027363"/>
          <p14:tracePt t="79816" x="3860800" y="3090863"/>
          <p14:tracePt t="79849" x="3860800" y="3148013"/>
          <p14:tracePt t="79883" x="3860800" y="3160713"/>
          <p14:tracePt t="79996" x="3860800" y="3154363"/>
          <p14:tracePt t="80003" x="3860800" y="3128963"/>
          <p14:tracePt t="80016" x="3854450" y="3103563"/>
          <p14:tracePt t="80033" x="3848100" y="3046413"/>
          <p14:tracePt t="80049" x="3835400" y="3008313"/>
          <p14:tracePt t="80051" x="3835400" y="2995613"/>
          <p14:tracePt t="83822" x="3829050" y="2989263"/>
          <p14:tracePt t="83832" x="3822700" y="2989263"/>
          <p14:tracePt t="83846" x="3816350" y="2989263"/>
          <p14:tracePt t="83856" x="3810000" y="2989263"/>
          <p14:tracePt t="86486" x="3803650" y="2995613"/>
          <p14:tracePt t="86517" x="3803650" y="3001963"/>
          <p14:tracePt t="86533" x="3797300" y="3001963"/>
          <p14:tracePt t="86545" x="3790950" y="3001963"/>
          <p14:tracePt t="86566" x="3790950" y="3008313"/>
          <p14:tracePt t="87566" x="3803650" y="3008313"/>
          <p14:tracePt t="87575" x="3835400" y="3008313"/>
          <p14:tracePt t="87585" x="3879850" y="3008313"/>
          <p14:tracePt t="87600" x="4040188" y="3008313"/>
          <p14:tracePt t="87630" x="4759325" y="3008313"/>
          <p14:tracePt t="87664" x="5626100" y="3008313"/>
          <p14:tracePt t="87695" x="6226175" y="2995613"/>
          <p14:tracePt t="87730" x="6672263" y="2995613"/>
          <p14:tracePt t="87732" x="6786563" y="2995613"/>
          <p14:tracePt t="87764" x="7270750" y="3014663"/>
          <p14:tracePt t="87797" x="7913688" y="3135313"/>
          <p14:tracePt t="87831" x="8347075" y="3186113"/>
          <p14:tracePt t="87864" x="8697913" y="3192463"/>
          <p14:tracePt t="87897" x="9004300" y="3192463"/>
        </p14:tracePtLst>
      </p14:laserTraceLst>
    </p:ext>
  </p:extLst>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494</TotalTime>
  <Words>635</Words>
  <Application>Microsoft Office PowerPoint</Application>
  <PresentationFormat>On-screen Show (16:9)</PresentationFormat>
  <Paragraphs>69</Paragraphs>
  <Slides>10</Slides>
  <Notes>7</Notes>
  <HiddenSlides>0</HiddenSlides>
  <MMClips>10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Times New Roman</vt:lpstr>
      <vt:lpstr>Lato</vt:lpstr>
      <vt:lpstr>Raleway</vt:lpstr>
      <vt:lpstr>Nunito</vt:lpstr>
      <vt:lpstr>Streamline</vt:lpstr>
      <vt:lpstr>Visual Analyses of Meta-Kaggle Data to Uncover Trends in the Data Science Landscape</vt:lpstr>
      <vt:lpstr>Most Popular Competitions</vt:lpstr>
      <vt:lpstr>Competition Submissions by Year and by Pre/Post-Deadline</vt:lpstr>
      <vt:lpstr>Top 10 Competitions</vt:lpstr>
      <vt:lpstr>Top 10 Competitions</vt:lpstr>
      <vt:lpstr>Year-by-Year Breakdown of Top 7 Competitions</vt:lpstr>
      <vt:lpstr>Popularity of Languages and Deep Learning Libraries</vt:lpstr>
      <vt:lpstr>Popularity of Common R Packages</vt:lpstr>
      <vt:lpstr>Kaggle Tags</vt:lpstr>
      <vt:lpstr>Next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Visual Analyses of Meta-Kaggle Data to Uncover Trends in the Data Science Landscape</dc:title>
  <dc:creator>Yeon-Soo Chung</dc:creator>
  <cp:lastModifiedBy>Yeon-Soo Chung</cp:lastModifiedBy>
  <cp:revision>10</cp:revision>
  <dcterms:modified xsi:type="dcterms:W3CDTF">2024-03-31T05:05:37Z</dcterms:modified>
</cp:coreProperties>
</file>